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0" r:id="rId1"/>
  </p:sldMasterIdLst>
  <p:notesMasterIdLst>
    <p:notesMasterId r:id="rId32"/>
  </p:notesMasterIdLst>
  <p:sldIdLst>
    <p:sldId id="256" r:id="rId2"/>
    <p:sldId id="257" r:id="rId3"/>
    <p:sldId id="258" r:id="rId4"/>
    <p:sldId id="264" r:id="rId5"/>
    <p:sldId id="282" r:id="rId6"/>
    <p:sldId id="259" r:id="rId7"/>
    <p:sldId id="268" r:id="rId8"/>
    <p:sldId id="281" r:id="rId9"/>
    <p:sldId id="280" r:id="rId10"/>
    <p:sldId id="266" r:id="rId11"/>
    <p:sldId id="267" r:id="rId12"/>
    <p:sldId id="265" r:id="rId13"/>
    <p:sldId id="260" r:id="rId14"/>
    <p:sldId id="262" r:id="rId15"/>
    <p:sldId id="283" r:id="rId16"/>
    <p:sldId id="269" r:id="rId17"/>
    <p:sldId id="284" r:id="rId18"/>
    <p:sldId id="274" r:id="rId19"/>
    <p:sldId id="285" r:id="rId20"/>
    <p:sldId id="271" r:id="rId21"/>
    <p:sldId id="272" r:id="rId22"/>
    <p:sldId id="273" r:id="rId23"/>
    <p:sldId id="275" r:id="rId24"/>
    <p:sldId id="286" r:id="rId25"/>
    <p:sldId id="276" r:id="rId26"/>
    <p:sldId id="277" r:id="rId27"/>
    <p:sldId id="287" r:id="rId28"/>
    <p:sldId id="261" r:id="rId29"/>
    <p:sldId id="278" r:id="rId30"/>
    <p:sldId id="279"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d="{B73A22F3-4500-463A-BE5C-DB93A3CF1229}">
          <p14:sldIdLst>
            <p14:sldId id="256"/>
          </p14:sldIdLst>
        </p14:section>
        <p14:section name="Contents" id="{C08D751B-0A7C-4EB6-9912-D3C0AB596045}">
          <p14:sldIdLst>
            <p14:sldId id="257"/>
          </p14:sldIdLst>
        </p14:section>
        <p14:section name="Introduction" id="{F80DAC69-00F0-4989-90F8-12B914117B3D}">
          <p14:sldIdLst>
            <p14:sldId id="258"/>
            <p14:sldId id="264"/>
            <p14:sldId id="282"/>
          </p14:sldIdLst>
        </p14:section>
        <p14:section name="State-of-the-art" id="{33BF9704-4B85-4FDA-B31F-549AA27B6ED9}">
          <p14:sldIdLst>
            <p14:sldId id="259"/>
            <p14:sldId id="268"/>
            <p14:sldId id="281"/>
            <p14:sldId id="280"/>
            <p14:sldId id="266"/>
            <p14:sldId id="267"/>
            <p14:sldId id="265"/>
          </p14:sldIdLst>
        </p14:section>
        <p14:section name="Feature Extraction Methodology" id="{BA1EBE8F-D5BC-41D6-9719-3F425117BF3F}">
          <p14:sldIdLst>
            <p14:sldId id="260"/>
            <p14:sldId id="262"/>
            <p14:sldId id="283"/>
            <p14:sldId id="269"/>
            <p14:sldId id="284"/>
            <p14:sldId id="274"/>
            <p14:sldId id="285"/>
            <p14:sldId id="271"/>
            <p14:sldId id="272"/>
            <p14:sldId id="273"/>
            <p14:sldId id="275"/>
            <p14:sldId id="286"/>
            <p14:sldId id="276"/>
            <p14:sldId id="277"/>
            <p14:sldId id="287"/>
          </p14:sldIdLst>
        </p14:section>
        <p14:section name="Conclusion &amp; Future Work" id="{98640DA6-0716-4336-8EE7-7B02F888FB5D}">
          <p14:sldIdLst>
            <p14:sldId id="261"/>
            <p14:sldId id="278"/>
          </p14:sldIdLst>
        </p14:section>
        <p14:section name="References" id="{1B4F4030-DE5C-4913-8C99-B232F368F685}">
          <p14:sldIdLst>
            <p14:sldId id="27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4" d="100"/>
          <a:sy n="74" d="100"/>
        </p:scale>
        <p:origin x="1013"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18.svg>
</file>

<file path=ppt/media/image2.png>
</file>

<file path=ppt/media/image3.png>
</file>

<file path=ppt/media/image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CE0889-8ED8-4271-BFAE-505B317F91AA}" type="datetimeFigureOut">
              <a:rPr lang="en-GB" smtClean="0"/>
              <a:t>24/02/2023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AAD3CE-42A4-4B6F-BDFA-63F21DBA0E8C}" type="slidenum">
              <a:rPr lang="en-GB" smtClean="0"/>
              <a:t>‹#›</a:t>
            </a:fld>
            <a:endParaRPr lang="en-GB"/>
          </a:p>
        </p:txBody>
      </p:sp>
    </p:spTree>
    <p:extLst>
      <p:ext uri="{BB962C8B-B14F-4D97-AF65-F5344CB8AC3E}">
        <p14:creationId xmlns:p14="http://schemas.microsoft.com/office/powerpoint/2010/main" val="25626041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1AAD3CE-42A4-4B6F-BDFA-63F21DBA0E8C}" type="slidenum">
              <a:rPr lang="en-GB" smtClean="0"/>
              <a:t>1</a:t>
            </a:fld>
            <a:endParaRPr lang="en-GB"/>
          </a:p>
        </p:txBody>
      </p:sp>
    </p:spTree>
    <p:extLst>
      <p:ext uri="{BB962C8B-B14F-4D97-AF65-F5344CB8AC3E}">
        <p14:creationId xmlns:p14="http://schemas.microsoft.com/office/powerpoint/2010/main" val="11851004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1AAD3CE-42A4-4B6F-BDFA-63F21DBA0E8C}" type="slidenum">
              <a:rPr lang="en-GB" smtClean="0"/>
              <a:t>4</a:t>
            </a:fld>
            <a:endParaRPr lang="en-GB"/>
          </a:p>
        </p:txBody>
      </p:sp>
    </p:spTree>
    <p:extLst>
      <p:ext uri="{BB962C8B-B14F-4D97-AF65-F5344CB8AC3E}">
        <p14:creationId xmlns:p14="http://schemas.microsoft.com/office/powerpoint/2010/main" val="35118052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24A9C-3068-7520-EB56-141AF7035D0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C69EC0A6-A618-C973-CF0B-2F91F1E908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FF555559-C67B-BF9B-0DA4-AE5B54B0CC8F}"/>
              </a:ext>
            </a:extLst>
          </p:cNvPr>
          <p:cNvSpPr>
            <a:spLocks noGrp="1"/>
          </p:cNvSpPr>
          <p:nvPr>
            <p:ph type="dt" sz="half" idx="10"/>
          </p:nvPr>
        </p:nvSpPr>
        <p:spPr/>
        <p:txBody>
          <a:bodyPr/>
          <a:lstStyle/>
          <a:p>
            <a:fld id="{F6CCBF3A-D7FB-4B97-8FD5-6FFB20CB1E84}" type="datetimeFigureOut">
              <a:rPr lang="en-US" smtClean="0"/>
              <a:t>2/24/2023</a:t>
            </a:fld>
            <a:endParaRPr lang="en-US"/>
          </a:p>
        </p:txBody>
      </p:sp>
      <p:sp>
        <p:nvSpPr>
          <p:cNvPr id="5" name="Footer Placeholder 4">
            <a:extLst>
              <a:ext uri="{FF2B5EF4-FFF2-40B4-BE49-F238E27FC236}">
                <a16:creationId xmlns:a16="http://schemas.microsoft.com/office/drawing/2014/main" id="{4D310047-DE8F-404F-5497-F9D90EB5A6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3C1108-43EF-3B43-08C1-C36694282194}"/>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22713668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B5990-42AB-9D33-2367-F5650EC88A2B}"/>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F9D92EBD-1304-3F2E-6BC0-CBBC5F85B95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C8F5792-5467-D0B6-7315-82CC8955A464}"/>
              </a:ext>
            </a:extLst>
          </p:cNvPr>
          <p:cNvSpPr>
            <a:spLocks noGrp="1"/>
          </p:cNvSpPr>
          <p:nvPr>
            <p:ph type="dt" sz="half" idx="10"/>
          </p:nvPr>
        </p:nvSpPr>
        <p:spPr/>
        <p:txBody>
          <a:bodyPr/>
          <a:lstStyle/>
          <a:p>
            <a:fld id="{F6CCBF3A-D7FB-4B97-8FD5-6FFB20CB1E84}" type="datetimeFigureOut">
              <a:rPr lang="en-US" smtClean="0"/>
              <a:t>2/24/2023</a:t>
            </a:fld>
            <a:endParaRPr lang="en-US"/>
          </a:p>
        </p:txBody>
      </p:sp>
      <p:sp>
        <p:nvSpPr>
          <p:cNvPr id="5" name="Footer Placeholder 4">
            <a:extLst>
              <a:ext uri="{FF2B5EF4-FFF2-40B4-BE49-F238E27FC236}">
                <a16:creationId xmlns:a16="http://schemas.microsoft.com/office/drawing/2014/main" id="{05FE2BC5-D7D4-78B9-746D-55B0CA5912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1A1F2D-B096-E819-B572-791BB132FD6C}"/>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20912044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67432C-A4E0-BDFE-354D-6BC70A2AE99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1229D9A-D3ED-A682-4DB9-6A4DBBAA4F9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E6EB1A5-0766-3157-4BF6-34D3D133A7E1}"/>
              </a:ext>
            </a:extLst>
          </p:cNvPr>
          <p:cNvSpPr>
            <a:spLocks noGrp="1"/>
          </p:cNvSpPr>
          <p:nvPr>
            <p:ph type="dt" sz="half" idx="10"/>
          </p:nvPr>
        </p:nvSpPr>
        <p:spPr/>
        <p:txBody>
          <a:bodyPr/>
          <a:lstStyle/>
          <a:p>
            <a:fld id="{F6CCBF3A-D7FB-4B97-8FD5-6FFB20CB1E84}" type="datetimeFigureOut">
              <a:rPr lang="en-US" smtClean="0"/>
              <a:t>2/24/2023</a:t>
            </a:fld>
            <a:endParaRPr lang="en-US"/>
          </a:p>
        </p:txBody>
      </p:sp>
      <p:sp>
        <p:nvSpPr>
          <p:cNvPr id="5" name="Footer Placeholder 4">
            <a:extLst>
              <a:ext uri="{FF2B5EF4-FFF2-40B4-BE49-F238E27FC236}">
                <a16:creationId xmlns:a16="http://schemas.microsoft.com/office/drawing/2014/main" id="{7BA33802-5A1B-10FE-E1D8-77AFF64A4D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11A30D-FD06-EF4C-3BB9-F7AFC48358AC}"/>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2764788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0FC0D-F3C0-A5D6-9466-50774EEF4F1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F7877A47-2C96-A0E4-4B17-BA3F679FAF4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9FDE964-F733-4AF5-1BD8-5322F0E68B99}"/>
              </a:ext>
            </a:extLst>
          </p:cNvPr>
          <p:cNvSpPr>
            <a:spLocks noGrp="1"/>
          </p:cNvSpPr>
          <p:nvPr>
            <p:ph type="dt" sz="half" idx="10"/>
          </p:nvPr>
        </p:nvSpPr>
        <p:spPr/>
        <p:txBody>
          <a:bodyPr/>
          <a:lstStyle/>
          <a:p>
            <a:fld id="{F6CCBF3A-D7FB-4B97-8FD5-6FFB20CB1E84}" type="datetimeFigureOut">
              <a:rPr lang="en-US" smtClean="0"/>
              <a:t>2/24/2023</a:t>
            </a:fld>
            <a:endParaRPr lang="en-US"/>
          </a:p>
        </p:txBody>
      </p:sp>
      <p:sp>
        <p:nvSpPr>
          <p:cNvPr id="5" name="Footer Placeholder 4">
            <a:extLst>
              <a:ext uri="{FF2B5EF4-FFF2-40B4-BE49-F238E27FC236}">
                <a16:creationId xmlns:a16="http://schemas.microsoft.com/office/drawing/2014/main" id="{45C6E305-F069-54E0-B88F-66F54AB93B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52388D-DFEB-1DB8-B20E-AB53732B7470}"/>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40935890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29605-3AC8-2932-4A59-6EFB64D4B3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A3077A2-188B-3FA0-8A37-CC3C7C625F4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0F361F3-3AEC-8947-ED02-A931563E44F7}"/>
              </a:ext>
            </a:extLst>
          </p:cNvPr>
          <p:cNvSpPr>
            <a:spLocks noGrp="1"/>
          </p:cNvSpPr>
          <p:nvPr>
            <p:ph type="dt" sz="half" idx="10"/>
          </p:nvPr>
        </p:nvSpPr>
        <p:spPr/>
        <p:txBody>
          <a:bodyPr/>
          <a:lstStyle/>
          <a:p>
            <a:fld id="{F6CCBF3A-D7FB-4B97-8FD5-6FFB20CB1E84}" type="datetimeFigureOut">
              <a:rPr lang="en-US" smtClean="0"/>
              <a:t>2/24/2023</a:t>
            </a:fld>
            <a:endParaRPr lang="en-US"/>
          </a:p>
        </p:txBody>
      </p:sp>
      <p:sp>
        <p:nvSpPr>
          <p:cNvPr id="5" name="Footer Placeholder 4">
            <a:extLst>
              <a:ext uri="{FF2B5EF4-FFF2-40B4-BE49-F238E27FC236}">
                <a16:creationId xmlns:a16="http://schemas.microsoft.com/office/drawing/2014/main" id="{2F637F20-D98E-A7E7-E496-048E04916B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EAA6F0-0C67-94A5-1E40-779DECE8371F}"/>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4279739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7DA5F-6C8E-47DA-6DD8-1BF05769475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9D8C645-AA83-22F3-569E-ADAF406726F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19CACF27-136A-AF55-2D12-B63548A9315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5061D88A-95AD-AE07-03E1-993114E819DA}"/>
              </a:ext>
            </a:extLst>
          </p:cNvPr>
          <p:cNvSpPr>
            <a:spLocks noGrp="1"/>
          </p:cNvSpPr>
          <p:nvPr>
            <p:ph type="dt" sz="half" idx="10"/>
          </p:nvPr>
        </p:nvSpPr>
        <p:spPr/>
        <p:txBody>
          <a:bodyPr/>
          <a:lstStyle/>
          <a:p>
            <a:fld id="{F6CCBF3A-D7FB-4B97-8FD5-6FFB20CB1E84}" type="datetimeFigureOut">
              <a:rPr lang="en-US" smtClean="0"/>
              <a:t>2/24/2023</a:t>
            </a:fld>
            <a:endParaRPr lang="en-US"/>
          </a:p>
        </p:txBody>
      </p:sp>
      <p:sp>
        <p:nvSpPr>
          <p:cNvPr id="6" name="Footer Placeholder 5">
            <a:extLst>
              <a:ext uri="{FF2B5EF4-FFF2-40B4-BE49-F238E27FC236}">
                <a16:creationId xmlns:a16="http://schemas.microsoft.com/office/drawing/2014/main" id="{19246DB5-CE34-F575-0CE3-76E7858A36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63243F-990C-46FD-0838-4AF2DB2215EE}"/>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34746342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123FE-9C90-86E1-3A62-69917EA91B6B}"/>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A6924D88-6C79-FA66-9F96-09A8A9AA98F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FE25320-9BE2-D7B7-1291-F494C53CE3C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7E0F6EA4-2350-A218-158F-972E04E181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F7C797A-1D04-90E6-6133-E4F3AF83D1C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3FC1A506-14AF-BEA8-2787-1A64EB926C09}"/>
              </a:ext>
            </a:extLst>
          </p:cNvPr>
          <p:cNvSpPr>
            <a:spLocks noGrp="1"/>
          </p:cNvSpPr>
          <p:nvPr>
            <p:ph type="dt" sz="half" idx="10"/>
          </p:nvPr>
        </p:nvSpPr>
        <p:spPr/>
        <p:txBody>
          <a:bodyPr/>
          <a:lstStyle/>
          <a:p>
            <a:fld id="{F6CCBF3A-D7FB-4B97-8FD5-6FFB20CB1E84}" type="datetimeFigureOut">
              <a:rPr lang="en-US" smtClean="0"/>
              <a:t>2/24/2023</a:t>
            </a:fld>
            <a:endParaRPr lang="en-US"/>
          </a:p>
        </p:txBody>
      </p:sp>
      <p:sp>
        <p:nvSpPr>
          <p:cNvPr id="8" name="Footer Placeholder 7">
            <a:extLst>
              <a:ext uri="{FF2B5EF4-FFF2-40B4-BE49-F238E27FC236}">
                <a16:creationId xmlns:a16="http://schemas.microsoft.com/office/drawing/2014/main" id="{1D4D69CE-B111-E5E8-9DF0-FCA04122DA6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07DDF60-5169-7CCC-44CB-B34271C173B4}"/>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2647134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A6007-9A7C-A76F-9F75-4E71FDAE8B42}"/>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5BCB28C7-9C5C-0760-0F5D-FF0B84CC062D}"/>
              </a:ext>
            </a:extLst>
          </p:cNvPr>
          <p:cNvSpPr>
            <a:spLocks noGrp="1"/>
          </p:cNvSpPr>
          <p:nvPr>
            <p:ph type="dt" sz="half" idx="10"/>
          </p:nvPr>
        </p:nvSpPr>
        <p:spPr/>
        <p:txBody>
          <a:bodyPr/>
          <a:lstStyle/>
          <a:p>
            <a:fld id="{F6CCBF3A-D7FB-4B97-8FD5-6FFB20CB1E84}" type="datetimeFigureOut">
              <a:rPr lang="en-US" smtClean="0"/>
              <a:t>2/24/2023</a:t>
            </a:fld>
            <a:endParaRPr lang="en-US"/>
          </a:p>
        </p:txBody>
      </p:sp>
      <p:sp>
        <p:nvSpPr>
          <p:cNvPr id="4" name="Footer Placeholder 3">
            <a:extLst>
              <a:ext uri="{FF2B5EF4-FFF2-40B4-BE49-F238E27FC236}">
                <a16:creationId xmlns:a16="http://schemas.microsoft.com/office/drawing/2014/main" id="{6A385FB4-7B5D-84FD-2EEE-42BA10A537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AD48A74-3F5A-EC4D-DBC9-2419E524E0B7}"/>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29410689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9AB5BC-E012-9CB0-0B4E-C7D7EAD48A5C}"/>
              </a:ext>
            </a:extLst>
          </p:cNvPr>
          <p:cNvSpPr>
            <a:spLocks noGrp="1"/>
          </p:cNvSpPr>
          <p:nvPr>
            <p:ph type="dt" sz="half" idx="10"/>
          </p:nvPr>
        </p:nvSpPr>
        <p:spPr/>
        <p:txBody>
          <a:bodyPr/>
          <a:lstStyle/>
          <a:p>
            <a:fld id="{F6CCBF3A-D7FB-4B97-8FD5-6FFB20CB1E84}" type="datetimeFigureOut">
              <a:rPr lang="en-US" smtClean="0"/>
              <a:t>2/24/2023</a:t>
            </a:fld>
            <a:endParaRPr lang="en-US"/>
          </a:p>
        </p:txBody>
      </p:sp>
      <p:sp>
        <p:nvSpPr>
          <p:cNvPr id="3" name="Footer Placeholder 2">
            <a:extLst>
              <a:ext uri="{FF2B5EF4-FFF2-40B4-BE49-F238E27FC236}">
                <a16:creationId xmlns:a16="http://schemas.microsoft.com/office/drawing/2014/main" id="{092A6454-ABC8-A5D3-572C-14F1966396F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9C05425-BE08-5788-1BFE-55224AA9E865}"/>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446689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AEA71-F89A-77AC-38BC-CBACA5E0C5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544F16FE-2BC3-F535-EF25-D2D2686883C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6BA40323-F899-3265-096A-A4681A87FE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ED7813D-9EEE-A028-AD15-D873E45B064A}"/>
              </a:ext>
            </a:extLst>
          </p:cNvPr>
          <p:cNvSpPr>
            <a:spLocks noGrp="1"/>
          </p:cNvSpPr>
          <p:nvPr>
            <p:ph type="dt" sz="half" idx="10"/>
          </p:nvPr>
        </p:nvSpPr>
        <p:spPr/>
        <p:txBody>
          <a:bodyPr/>
          <a:lstStyle/>
          <a:p>
            <a:fld id="{F6CCBF3A-D7FB-4B97-8FD5-6FFB20CB1E84}" type="datetimeFigureOut">
              <a:rPr lang="en-US" smtClean="0"/>
              <a:t>2/24/2023</a:t>
            </a:fld>
            <a:endParaRPr lang="en-US"/>
          </a:p>
        </p:txBody>
      </p:sp>
      <p:sp>
        <p:nvSpPr>
          <p:cNvPr id="6" name="Footer Placeholder 5">
            <a:extLst>
              <a:ext uri="{FF2B5EF4-FFF2-40B4-BE49-F238E27FC236}">
                <a16:creationId xmlns:a16="http://schemas.microsoft.com/office/drawing/2014/main" id="{FDD0683C-4660-FDA8-D33A-B9BE2FC3007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3CBC30-27F1-EFB2-B196-9E9395E970A2}"/>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3523629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24E06-E3DF-EF1F-39FB-53E400342C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AFA783A4-0129-F4D4-F6E6-228C63D357E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DC3A7255-409F-C19B-DA16-25ECD4051A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5ADC59-776F-5868-BF9F-9ADF144675B5}"/>
              </a:ext>
            </a:extLst>
          </p:cNvPr>
          <p:cNvSpPr>
            <a:spLocks noGrp="1"/>
          </p:cNvSpPr>
          <p:nvPr>
            <p:ph type="dt" sz="half" idx="10"/>
          </p:nvPr>
        </p:nvSpPr>
        <p:spPr/>
        <p:txBody>
          <a:bodyPr/>
          <a:lstStyle/>
          <a:p>
            <a:fld id="{F6CCBF3A-D7FB-4B97-8FD5-6FFB20CB1E84}" type="datetimeFigureOut">
              <a:rPr lang="en-US" smtClean="0"/>
              <a:t>2/24/2023</a:t>
            </a:fld>
            <a:endParaRPr lang="en-US"/>
          </a:p>
        </p:txBody>
      </p:sp>
      <p:sp>
        <p:nvSpPr>
          <p:cNvPr id="6" name="Footer Placeholder 5">
            <a:extLst>
              <a:ext uri="{FF2B5EF4-FFF2-40B4-BE49-F238E27FC236}">
                <a16:creationId xmlns:a16="http://schemas.microsoft.com/office/drawing/2014/main" id="{90DBD628-4291-BACF-DC5F-A114F01AFD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77A28E-F896-6353-DAA6-505B33D10D97}"/>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20705488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8E5900D-D59A-B2CD-1ED1-FA84A06D75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310E866-A186-9475-2AD2-30977818D04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6E88389-EA89-183D-A60F-AF8C00573F1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CCBF3A-D7FB-4B97-8FD5-6FFB20CB1E84}" type="datetimeFigureOut">
              <a:rPr lang="en-US" smtClean="0"/>
              <a:t>2/24/2023</a:t>
            </a:fld>
            <a:endParaRPr lang="en-US"/>
          </a:p>
        </p:txBody>
      </p:sp>
      <p:sp>
        <p:nvSpPr>
          <p:cNvPr id="5" name="Footer Placeholder 4">
            <a:extLst>
              <a:ext uri="{FF2B5EF4-FFF2-40B4-BE49-F238E27FC236}">
                <a16:creationId xmlns:a16="http://schemas.microsoft.com/office/drawing/2014/main" id="{4EE6B39C-0D35-6747-0566-8BD400D105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3C228AD-6889-DB8A-3050-2CACC921CFE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09D357-8067-4A1F-97B2-93C5160B78D9}" type="slidenum">
              <a:rPr lang="en-US" smtClean="0"/>
              <a:t>‹#›</a:t>
            </a:fld>
            <a:endParaRPr lang="en-US"/>
          </a:p>
        </p:txBody>
      </p:sp>
    </p:spTree>
    <p:extLst>
      <p:ext uri="{BB962C8B-B14F-4D97-AF65-F5344CB8AC3E}">
        <p14:creationId xmlns:p14="http://schemas.microsoft.com/office/powerpoint/2010/main" val="694251296"/>
      </p:ext>
    </p:extLst>
  </p:cSld>
  <p:clrMap bg1="lt1" tx1="dk1" bg2="lt2" tx2="dk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D7867-F939-486C-6ECE-82CDF06D0CCE}"/>
              </a:ext>
            </a:extLst>
          </p:cNvPr>
          <p:cNvSpPr>
            <a:spLocks noGrp="1"/>
          </p:cNvSpPr>
          <p:nvPr>
            <p:ph type="ctrTitle"/>
          </p:nvPr>
        </p:nvSpPr>
        <p:spPr>
          <a:xfrm>
            <a:off x="1523999" y="2889755"/>
            <a:ext cx="9144000" cy="1078490"/>
          </a:xfrm>
        </p:spPr>
        <p:txBody>
          <a:bodyPr>
            <a:noAutofit/>
          </a:bodyPr>
          <a:lstStyle/>
          <a:p>
            <a:r>
              <a:rPr lang="en-GB" sz="3600" b="1" dirty="0">
                <a:ea typeface="STXihei" panose="020B0503020204020204" pitchFamily="2" charset="-122"/>
              </a:rPr>
              <a:t>Feature Extraction for Emotion Recognition</a:t>
            </a:r>
            <a:br>
              <a:rPr lang="en-GB" sz="3600" b="1" dirty="0">
                <a:ea typeface="STXihei" panose="020B0503020204020204" pitchFamily="2" charset="-122"/>
              </a:rPr>
            </a:br>
            <a:r>
              <a:rPr lang="en-GB" sz="3600" b="1" dirty="0">
                <a:ea typeface="STXihei" panose="020B0503020204020204" pitchFamily="2" charset="-122"/>
              </a:rPr>
              <a:t>using Facial Videos and Physiological Signals</a:t>
            </a:r>
          </a:p>
        </p:txBody>
      </p:sp>
      <p:sp>
        <p:nvSpPr>
          <p:cNvPr id="3" name="Subtitle 2">
            <a:extLst>
              <a:ext uri="{FF2B5EF4-FFF2-40B4-BE49-F238E27FC236}">
                <a16:creationId xmlns:a16="http://schemas.microsoft.com/office/drawing/2014/main" id="{F78765E6-AA43-9AD7-F351-20185E81E276}"/>
              </a:ext>
            </a:extLst>
          </p:cNvPr>
          <p:cNvSpPr>
            <a:spLocks noGrp="1"/>
          </p:cNvSpPr>
          <p:nvPr>
            <p:ph type="subTitle" idx="1"/>
          </p:nvPr>
        </p:nvSpPr>
        <p:spPr>
          <a:xfrm>
            <a:off x="4819649" y="2371350"/>
            <a:ext cx="2552700" cy="423863"/>
          </a:xfrm>
        </p:spPr>
        <p:txBody>
          <a:bodyPr>
            <a:noAutofit/>
          </a:bodyPr>
          <a:lstStyle/>
          <a:p>
            <a:r>
              <a:rPr lang="en-GB" sz="2800" b="1" dirty="0"/>
              <a:t>Research Topic:</a:t>
            </a:r>
          </a:p>
        </p:txBody>
      </p:sp>
      <p:pic>
        <p:nvPicPr>
          <p:cNvPr id="5" name="Picture 4" descr="Logo, company name&#10;&#10;Description automatically generated">
            <a:extLst>
              <a:ext uri="{FF2B5EF4-FFF2-40B4-BE49-F238E27FC236}">
                <a16:creationId xmlns:a16="http://schemas.microsoft.com/office/drawing/2014/main" id="{0A1EA623-3AD7-499F-2A6F-4DB6B5485A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37617" y="0"/>
            <a:ext cx="2516765" cy="2371350"/>
          </a:xfrm>
          <a:prstGeom prst="rect">
            <a:avLst/>
          </a:prstGeom>
        </p:spPr>
      </p:pic>
      <p:pic>
        <p:nvPicPr>
          <p:cNvPr id="7" name="Picture 6" descr="A picture containing clipart&#10;&#10;Description automatically generated">
            <a:extLst>
              <a:ext uri="{FF2B5EF4-FFF2-40B4-BE49-F238E27FC236}">
                <a16:creationId xmlns:a16="http://schemas.microsoft.com/office/drawing/2014/main" id="{AFAF8968-F4A8-D70A-C06C-C248C3EF2F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40959" y="832246"/>
            <a:ext cx="2327041" cy="945360"/>
          </a:xfrm>
          <a:prstGeom prst="rect">
            <a:avLst/>
          </a:prstGeom>
        </p:spPr>
      </p:pic>
      <p:pic>
        <p:nvPicPr>
          <p:cNvPr id="9" name="Picture 8" descr="Graphical user interface, text, application&#10;&#10;Description automatically generated">
            <a:extLst>
              <a:ext uri="{FF2B5EF4-FFF2-40B4-BE49-F238E27FC236}">
                <a16:creationId xmlns:a16="http://schemas.microsoft.com/office/drawing/2014/main" id="{BA5E8549-5CA6-9124-2735-27B11DD9A0F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24000" y="763859"/>
            <a:ext cx="2461473" cy="1082134"/>
          </a:xfrm>
          <a:prstGeom prst="rect">
            <a:avLst/>
          </a:prstGeom>
        </p:spPr>
      </p:pic>
      <p:sp>
        <p:nvSpPr>
          <p:cNvPr id="10" name="Subtitle 2">
            <a:extLst>
              <a:ext uri="{FF2B5EF4-FFF2-40B4-BE49-F238E27FC236}">
                <a16:creationId xmlns:a16="http://schemas.microsoft.com/office/drawing/2014/main" id="{2004F73E-98B5-A844-7958-47754E20A6EF}"/>
              </a:ext>
            </a:extLst>
          </p:cNvPr>
          <p:cNvSpPr txBox="1">
            <a:spLocks/>
          </p:cNvSpPr>
          <p:nvPr/>
        </p:nvSpPr>
        <p:spPr>
          <a:xfrm>
            <a:off x="8004985" y="4731689"/>
            <a:ext cx="2663014" cy="197701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2800" b="1" dirty="0"/>
              <a:t>Supervised by:</a:t>
            </a:r>
          </a:p>
          <a:p>
            <a:pPr algn="l"/>
            <a:r>
              <a:rPr lang="en-GB" dirty="0"/>
              <a:t>Laura</a:t>
            </a:r>
            <a:r>
              <a:rPr lang="en-GB" sz="2800" b="1" dirty="0"/>
              <a:t> </a:t>
            </a:r>
            <a:r>
              <a:rPr lang="en-GB" dirty="0"/>
              <a:t>Ferrari</a:t>
            </a:r>
          </a:p>
          <a:p>
            <a:pPr algn="l"/>
            <a:r>
              <a:rPr lang="en-GB" dirty="0"/>
              <a:t>Valeriya</a:t>
            </a:r>
            <a:r>
              <a:rPr lang="en-GB" sz="2000" b="0" i="0" dirty="0">
                <a:solidFill>
                  <a:srgbClr val="424242"/>
                </a:solidFill>
                <a:effectLst/>
                <a:latin typeface="Segoe UI" panose="020B0502040204020203" pitchFamily="34" charset="0"/>
              </a:rPr>
              <a:t> </a:t>
            </a:r>
            <a:r>
              <a:rPr lang="en-GB" dirty="0"/>
              <a:t>Strizhkova</a:t>
            </a:r>
          </a:p>
          <a:p>
            <a:pPr algn="l"/>
            <a:r>
              <a:rPr lang="en-GB" dirty="0"/>
              <a:t>STARS Team, INRIA</a:t>
            </a:r>
          </a:p>
        </p:txBody>
      </p:sp>
      <p:sp>
        <p:nvSpPr>
          <p:cNvPr id="11" name="Subtitle 2">
            <a:extLst>
              <a:ext uri="{FF2B5EF4-FFF2-40B4-BE49-F238E27FC236}">
                <a16:creationId xmlns:a16="http://schemas.microsoft.com/office/drawing/2014/main" id="{A82CDABE-1783-6768-262B-711688EF3ADD}"/>
              </a:ext>
            </a:extLst>
          </p:cNvPr>
          <p:cNvSpPr txBox="1">
            <a:spLocks/>
          </p:cNvSpPr>
          <p:nvPr/>
        </p:nvSpPr>
        <p:spPr>
          <a:xfrm>
            <a:off x="1523999" y="4731689"/>
            <a:ext cx="5406737" cy="129406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2800" b="1" dirty="0"/>
              <a:t>Presented by:</a:t>
            </a:r>
          </a:p>
          <a:p>
            <a:pPr algn="l"/>
            <a:r>
              <a:rPr lang="en-GB" dirty="0"/>
              <a:t>Bhargav Ramudu Manam</a:t>
            </a:r>
          </a:p>
          <a:p>
            <a:pPr algn="l"/>
            <a:r>
              <a:rPr lang="en-GB" dirty="0"/>
              <a:t>M.Sc. Data Science &amp; Artificial Intelligence</a:t>
            </a:r>
          </a:p>
        </p:txBody>
      </p:sp>
    </p:spTree>
    <p:extLst>
      <p:ext uri="{BB962C8B-B14F-4D97-AF65-F5344CB8AC3E}">
        <p14:creationId xmlns:p14="http://schemas.microsoft.com/office/powerpoint/2010/main" val="8041883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C9C7E-F178-097A-3D04-2FB33C2A7D20}"/>
              </a:ext>
            </a:extLst>
          </p:cNvPr>
          <p:cNvSpPr>
            <a:spLocks noGrp="1"/>
          </p:cNvSpPr>
          <p:nvPr>
            <p:ph type="title"/>
          </p:nvPr>
        </p:nvSpPr>
        <p:spPr/>
        <p:txBody>
          <a:bodyPr/>
          <a:lstStyle/>
          <a:p>
            <a:r>
              <a:rPr lang="en-GB" b="1" dirty="0"/>
              <a:t>State-of-the-art: MAHNOB</a:t>
            </a:r>
          </a:p>
        </p:txBody>
      </p:sp>
      <p:sp>
        <p:nvSpPr>
          <p:cNvPr id="7" name="Content Placeholder 2">
            <a:extLst>
              <a:ext uri="{FF2B5EF4-FFF2-40B4-BE49-F238E27FC236}">
                <a16:creationId xmlns:a16="http://schemas.microsoft.com/office/drawing/2014/main" id="{47F727A4-CEC3-D4FB-0EAA-D0B78463F750}"/>
              </a:ext>
            </a:extLst>
          </p:cNvPr>
          <p:cNvSpPr txBox="1">
            <a:spLocks/>
          </p:cNvSpPr>
          <p:nvPr/>
        </p:nvSpPr>
        <p:spPr>
          <a:xfrm>
            <a:off x="838200" y="5785900"/>
            <a:ext cx="10591800" cy="93539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200" dirty="0"/>
              <a:t>The first four results from (</a:t>
            </a:r>
            <a:r>
              <a:rPr kumimoji="0" lang="en-GB" sz="1200" b="0" i="0" u="none" strike="noStrike" kern="1200" cap="none" spc="0" normalizeH="0" baseline="0" noProof="0" dirty="0">
                <a:ln>
                  <a:noFill/>
                </a:ln>
                <a:solidFill>
                  <a:prstClr val="black"/>
                </a:solidFill>
                <a:effectLst/>
                <a:uLnTx/>
                <a:uFillTx/>
                <a:ea typeface="+mn-ea"/>
                <a:cs typeface="+mn-cs"/>
              </a:rPr>
              <a:t>Soleymani et al, 2012</a:t>
            </a:r>
            <a:r>
              <a:rPr lang="en-GB" sz="1200" dirty="0"/>
              <a:t>) are based on 3-class classification, whereas all the remaining results are for binary classification.</a:t>
            </a:r>
          </a:p>
          <a:p>
            <a:r>
              <a:rPr lang="en-GB" sz="1200" b="1" dirty="0"/>
              <a:t>ANOVA</a:t>
            </a:r>
            <a:r>
              <a:rPr lang="en-GB" sz="1200" dirty="0"/>
              <a:t>: Analysis of Variance, </a:t>
            </a:r>
            <a:r>
              <a:rPr lang="en-GB" sz="1200" b="1" dirty="0"/>
              <a:t>ICA</a:t>
            </a:r>
            <a:r>
              <a:rPr lang="en-GB" sz="1200" dirty="0"/>
              <a:t>: Independent Component Analysis, </a:t>
            </a:r>
            <a:r>
              <a:rPr lang="en-GB" sz="1200" b="1" dirty="0"/>
              <a:t>PSD</a:t>
            </a:r>
            <a:r>
              <a:rPr lang="en-GB" sz="1200" dirty="0"/>
              <a:t>: Power Spectral Density, </a:t>
            </a:r>
            <a:r>
              <a:rPr lang="en-GB" sz="1200" b="1" dirty="0"/>
              <a:t>CE</a:t>
            </a:r>
            <a:r>
              <a:rPr lang="en-GB" sz="1200" dirty="0"/>
              <a:t>: Conditional Entropy, </a:t>
            </a:r>
            <a:r>
              <a:rPr lang="en-GB" sz="1200" b="1" dirty="0"/>
              <a:t>HR</a:t>
            </a:r>
            <a:r>
              <a:rPr lang="en-GB" sz="1200" dirty="0"/>
              <a:t>: Heart Rate, </a:t>
            </a:r>
            <a:r>
              <a:rPr lang="en-GB" sz="1200" b="1" dirty="0"/>
              <a:t>HRV</a:t>
            </a:r>
            <a:r>
              <a:rPr lang="en-GB" sz="1200" dirty="0"/>
              <a:t>: Heart Rate Variability, </a:t>
            </a:r>
            <a:r>
              <a:rPr lang="en-GB" sz="1200" b="1" dirty="0"/>
              <a:t>PCA</a:t>
            </a:r>
            <a:r>
              <a:rPr lang="en-GB" sz="1200" dirty="0"/>
              <a:t>: Principal Component Analysis</a:t>
            </a:r>
          </a:p>
          <a:p>
            <a:r>
              <a:rPr lang="en-GB" sz="1200" b="1" dirty="0"/>
              <a:t>VGG-16</a:t>
            </a:r>
            <a:r>
              <a:rPr lang="en-GB" sz="1200" dirty="0"/>
              <a:t> (Simonyan et al, 2014) is a 16 layer deep </a:t>
            </a:r>
            <a:r>
              <a:rPr lang="en-GB" sz="1200" b="1" dirty="0"/>
              <a:t>CNN</a:t>
            </a:r>
            <a:r>
              <a:rPr lang="en-GB" sz="1200" dirty="0"/>
              <a:t> Model trained on </a:t>
            </a:r>
            <a:r>
              <a:rPr lang="en-GB" sz="1200" b="1" dirty="0"/>
              <a:t>ImageNet</a:t>
            </a:r>
            <a:r>
              <a:rPr lang="en-GB" sz="1200" dirty="0"/>
              <a:t> (J. Deng et al, 2009).</a:t>
            </a:r>
          </a:p>
        </p:txBody>
      </p:sp>
      <p:graphicFrame>
        <p:nvGraphicFramePr>
          <p:cNvPr id="13" name="Table 12">
            <a:extLst>
              <a:ext uri="{FF2B5EF4-FFF2-40B4-BE49-F238E27FC236}">
                <a16:creationId xmlns:a16="http://schemas.microsoft.com/office/drawing/2014/main" id="{C7489EBB-1CB2-79A4-DACD-6653373014B2}"/>
              </a:ext>
            </a:extLst>
          </p:cNvPr>
          <p:cNvGraphicFramePr>
            <a:graphicFrameLocks noGrp="1"/>
          </p:cNvGraphicFramePr>
          <p:nvPr>
            <p:extLst>
              <p:ext uri="{D42A27DB-BD31-4B8C-83A1-F6EECF244321}">
                <p14:modId xmlns:p14="http://schemas.microsoft.com/office/powerpoint/2010/main" val="1837527604"/>
              </p:ext>
            </p:extLst>
          </p:nvPr>
        </p:nvGraphicFramePr>
        <p:xfrm>
          <a:off x="838200" y="1402592"/>
          <a:ext cx="9954492" cy="4281240"/>
        </p:xfrm>
        <a:graphic>
          <a:graphicData uri="http://schemas.openxmlformats.org/drawingml/2006/table">
            <a:tbl>
              <a:tblPr>
                <a:tableStyleId>{8799B23B-EC83-4686-B30A-512413B5E67A}</a:tableStyleId>
              </a:tblPr>
              <a:tblGrid>
                <a:gridCol w="1478973">
                  <a:extLst>
                    <a:ext uri="{9D8B030D-6E8A-4147-A177-3AD203B41FA5}">
                      <a16:colId xmlns:a16="http://schemas.microsoft.com/office/drawing/2014/main" val="533225731"/>
                    </a:ext>
                  </a:extLst>
                </a:gridCol>
                <a:gridCol w="1150639">
                  <a:extLst>
                    <a:ext uri="{9D8B030D-6E8A-4147-A177-3AD203B41FA5}">
                      <a16:colId xmlns:a16="http://schemas.microsoft.com/office/drawing/2014/main" val="2590067450"/>
                    </a:ext>
                  </a:extLst>
                </a:gridCol>
                <a:gridCol w="5790488">
                  <a:extLst>
                    <a:ext uri="{9D8B030D-6E8A-4147-A177-3AD203B41FA5}">
                      <a16:colId xmlns:a16="http://schemas.microsoft.com/office/drawing/2014/main" val="1153863619"/>
                    </a:ext>
                  </a:extLst>
                </a:gridCol>
                <a:gridCol w="1534392">
                  <a:extLst>
                    <a:ext uri="{9D8B030D-6E8A-4147-A177-3AD203B41FA5}">
                      <a16:colId xmlns:a16="http://schemas.microsoft.com/office/drawing/2014/main" val="2514308563"/>
                    </a:ext>
                  </a:extLst>
                </a:gridCol>
              </a:tblGrid>
              <a:tr h="228548">
                <a:tc>
                  <a:txBody>
                    <a:bodyPr/>
                    <a:lstStyle/>
                    <a:p>
                      <a:pPr algn="ctr" fontAlgn="ctr"/>
                      <a:r>
                        <a:rPr lang="en-GB" sz="1400" b="1" u="none" strike="noStrike" dirty="0">
                          <a:solidFill>
                            <a:srgbClr val="000000"/>
                          </a:solidFill>
                          <a:effectLst/>
                          <a:latin typeface="+mn-lt"/>
                        </a:rPr>
                        <a:t>Reference</a:t>
                      </a:r>
                      <a:endParaRPr lang="en-GB" sz="1400" b="1" i="0" u="none" strike="noStrike" dirty="0">
                        <a:solidFill>
                          <a:srgbClr val="000000"/>
                        </a:solidFill>
                        <a:effectLst/>
                        <a:latin typeface="+mn-lt"/>
                      </a:endParaRPr>
                    </a:p>
                  </a:txBody>
                  <a:tcPr marL="7432" marR="7432" marT="7432" marB="0" anchor="ctr"/>
                </a:tc>
                <a:tc>
                  <a:txBody>
                    <a:bodyPr/>
                    <a:lstStyle/>
                    <a:p>
                      <a:pPr algn="ctr" fontAlgn="ctr"/>
                      <a:r>
                        <a:rPr lang="en-GB" sz="1400" b="1" u="none" strike="noStrike" dirty="0">
                          <a:solidFill>
                            <a:srgbClr val="000000"/>
                          </a:solidFill>
                          <a:effectLst/>
                          <a:latin typeface="+mn-lt"/>
                        </a:rPr>
                        <a:t>Modality</a:t>
                      </a:r>
                      <a:endParaRPr lang="en-GB" sz="1400" b="1" i="0" u="none" strike="noStrike" dirty="0">
                        <a:solidFill>
                          <a:srgbClr val="000000"/>
                        </a:solidFill>
                        <a:effectLst/>
                        <a:latin typeface="+mn-lt"/>
                      </a:endParaRPr>
                    </a:p>
                  </a:txBody>
                  <a:tcPr marL="7432" marR="7432" marT="7432" marB="0" anchor="ctr"/>
                </a:tc>
                <a:tc>
                  <a:txBody>
                    <a:bodyPr/>
                    <a:lstStyle/>
                    <a:p>
                      <a:pPr algn="l" fontAlgn="ctr"/>
                      <a:r>
                        <a:rPr lang="en-GB" sz="1400" b="1" u="none" strike="noStrike" dirty="0">
                          <a:solidFill>
                            <a:srgbClr val="000000"/>
                          </a:solidFill>
                          <a:effectLst/>
                          <a:latin typeface="+mn-lt"/>
                        </a:rPr>
                        <a:t> Extracted Features</a:t>
                      </a:r>
                      <a:endParaRPr lang="en-GB" sz="1400" b="1" i="0" u="none" strike="noStrike" dirty="0">
                        <a:solidFill>
                          <a:srgbClr val="000000"/>
                        </a:solidFill>
                        <a:effectLst/>
                        <a:latin typeface="+mn-lt"/>
                      </a:endParaRPr>
                    </a:p>
                  </a:txBody>
                  <a:tcPr marL="7432" marR="7432" marT="7432" marB="0" anchor="ctr"/>
                </a:tc>
                <a:tc>
                  <a:txBody>
                    <a:bodyPr/>
                    <a:lstStyle/>
                    <a:p>
                      <a:pPr algn="l" fontAlgn="ctr"/>
                      <a:r>
                        <a:rPr lang="en-GB" sz="1400" b="1" u="none" strike="noStrike" dirty="0">
                          <a:solidFill>
                            <a:srgbClr val="000000"/>
                          </a:solidFill>
                          <a:effectLst/>
                          <a:latin typeface="+mn-lt"/>
                        </a:rPr>
                        <a:t>Accuracy (%)</a:t>
                      </a:r>
                      <a:endParaRPr lang="en-GB" sz="1400" b="1" i="0" u="none" strike="noStrike" dirty="0">
                        <a:solidFill>
                          <a:srgbClr val="000000"/>
                        </a:solidFill>
                        <a:effectLst/>
                        <a:latin typeface="+mn-lt"/>
                      </a:endParaRPr>
                    </a:p>
                  </a:txBody>
                  <a:tcPr marL="7432" marR="7432" marT="7432" marB="0" anchor="ctr"/>
                </a:tc>
                <a:extLst>
                  <a:ext uri="{0D108BD9-81ED-4DB2-BD59-A6C34878D82A}">
                    <a16:rowId xmlns:a16="http://schemas.microsoft.com/office/drawing/2014/main" val="3446563537"/>
                  </a:ext>
                </a:extLst>
              </a:tr>
              <a:tr h="228548">
                <a:tc>
                  <a:txBody>
                    <a:bodyPr/>
                    <a:lstStyle/>
                    <a:p>
                      <a:pPr algn="ctr" fontAlgn="ctr"/>
                      <a:endParaRPr lang="en-GB" sz="1400" b="1" i="0" u="none" strike="noStrike" kern="1200" dirty="0">
                        <a:solidFill>
                          <a:srgbClr val="000000"/>
                        </a:solidFill>
                        <a:effectLst/>
                        <a:latin typeface="+mn-lt"/>
                        <a:ea typeface="+mn-ea"/>
                        <a:cs typeface="+mn-cs"/>
                      </a:endParaRPr>
                    </a:p>
                  </a:txBody>
                  <a:tcPr marL="7432" marR="7432" marT="7432" marB="0" anchor="ctr"/>
                </a:tc>
                <a:tc gridSpan="2">
                  <a:txBody>
                    <a:bodyPr/>
                    <a:lstStyle/>
                    <a:p>
                      <a:pPr algn="ctr" fontAlgn="ctr"/>
                      <a:r>
                        <a:rPr lang="en-GB" sz="1400" b="1" i="0" u="none" strike="noStrike" kern="1200" dirty="0">
                          <a:solidFill>
                            <a:srgbClr val="000000"/>
                          </a:solidFill>
                          <a:effectLst/>
                          <a:latin typeface="+mn-lt"/>
                          <a:ea typeface="+mn-ea"/>
                          <a:cs typeface="+mn-cs"/>
                        </a:rPr>
                        <a:t>Modalities: EEG, ECG, GSR, Respiration (R), Visual (V), Skin Temperature (ST), Eye gaze</a:t>
                      </a:r>
                    </a:p>
                  </a:txBody>
                  <a:tcPr marL="7432" marR="7432" marT="7432" marB="0" anchor="ctr"/>
                </a:tc>
                <a:tc hMerge="1">
                  <a:txBody>
                    <a:bodyPr/>
                    <a:lstStyle/>
                    <a:p>
                      <a:pPr algn="l" fontAlgn="ctr"/>
                      <a:r>
                        <a:rPr lang="en-GB" sz="1400" b="1" i="0" u="none" strike="noStrike" kern="1200" dirty="0">
                          <a:solidFill>
                            <a:srgbClr val="000000"/>
                          </a:solidFill>
                          <a:effectLst/>
                          <a:latin typeface="Calibri" panose="020F0502020204030204" pitchFamily="34" charset="0"/>
                          <a:ea typeface="+mn-ea"/>
                          <a:cs typeface="+mn-cs"/>
                        </a:rPr>
                        <a:t>EEG, ECG, GSR, Respiration (R), Visual (V), Skin Temperature (ST), Eye gaze</a:t>
                      </a:r>
                    </a:p>
                  </a:txBody>
                  <a:tcPr marL="7432" marR="7432" marT="7432" marB="0" anchor="ctr"/>
                </a:tc>
                <a:tc>
                  <a:txBody>
                    <a:bodyPr/>
                    <a:lstStyle/>
                    <a:p>
                      <a:pPr algn="l" fontAlgn="ctr"/>
                      <a:r>
                        <a:rPr lang="en-GB" sz="1400" b="1" i="0" u="none" strike="noStrike" kern="1200" dirty="0">
                          <a:solidFill>
                            <a:srgbClr val="000000"/>
                          </a:solidFill>
                          <a:effectLst/>
                          <a:latin typeface="+mn-lt"/>
                          <a:ea typeface="+mn-ea"/>
                          <a:cs typeface="+mn-cs"/>
                        </a:rPr>
                        <a:t>Arousal, Valence</a:t>
                      </a:r>
                    </a:p>
                  </a:txBody>
                  <a:tcPr marL="7432" marR="7432" marT="7432" marB="0" anchor="ctr"/>
                </a:tc>
                <a:extLst>
                  <a:ext uri="{0D108BD9-81ED-4DB2-BD59-A6C34878D82A}">
                    <a16:rowId xmlns:a16="http://schemas.microsoft.com/office/drawing/2014/main" val="2516614692"/>
                  </a:ext>
                </a:extLst>
              </a:tr>
              <a:tr h="201271">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prstClr val="black"/>
                          </a:solidFill>
                          <a:effectLst/>
                          <a:uLnTx/>
                          <a:uFillTx/>
                          <a:latin typeface="+mn-lt"/>
                          <a:ea typeface="+mn-ea"/>
                          <a:cs typeface="+mn-cs"/>
                        </a:rPr>
                        <a:t>(Soleymani et al, 2012)</a:t>
                      </a:r>
                    </a:p>
                  </a:txBody>
                  <a:tcPr marL="7432" marR="7432" marT="7432" marB="0" anchor="ctr"/>
                </a:tc>
                <a:tc>
                  <a:txBody>
                    <a:bodyPr/>
                    <a:lstStyle/>
                    <a:p>
                      <a:pPr algn="ctr" fontAlgn="ctr"/>
                      <a:r>
                        <a:rPr lang="en-GB" sz="1200" u="none" strike="noStrike" dirty="0">
                          <a:effectLst/>
                          <a:latin typeface="+mn-lt"/>
                        </a:rPr>
                        <a:t>All</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u="none" strike="noStrike" dirty="0">
                          <a:effectLst/>
                          <a:latin typeface="+mn-lt"/>
                        </a:rPr>
                        <a:t> Hand crafted features and selection through ANOVA test</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u="none" strike="noStrike" dirty="0">
                          <a:effectLst/>
                          <a:latin typeface="+mn-lt"/>
                        </a:rPr>
                        <a:t>46.2, 45.5 (3 classes)</a:t>
                      </a:r>
                      <a:endParaRPr lang="en-GB" sz="1200" b="0" i="0" u="none" strike="noStrike" dirty="0">
                        <a:solidFill>
                          <a:srgbClr val="000000"/>
                        </a:solidFill>
                        <a:effectLst/>
                        <a:latin typeface="+mn-lt"/>
                      </a:endParaRPr>
                    </a:p>
                  </a:txBody>
                  <a:tcPr marL="7432" marR="7432" marT="7432" marB="0" anchor="ctr"/>
                </a:tc>
                <a:extLst>
                  <a:ext uri="{0D108BD9-81ED-4DB2-BD59-A6C34878D82A}">
                    <a16:rowId xmlns:a16="http://schemas.microsoft.com/office/drawing/2014/main" val="2060207931"/>
                  </a:ext>
                </a:extLst>
              </a:tr>
              <a:tr h="201271">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mn-lt"/>
                          <a:ea typeface="+mn-ea"/>
                          <a:cs typeface="+mn-cs"/>
                        </a:rPr>
                        <a:t>(Soleymani et al, 2012)</a:t>
                      </a:r>
                      <a:endParaRPr kumimoji="0" lang="en-GB" sz="1200" b="0" i="0" u="none" strike="noStrike" kern="1200" cap="none" spc="0" normalizeH="0" baseline="0" noProof="0" dirty="0">
                        <a:ln>
                          <a:noFill/>
                        </a:ln>
                        <a:solidFill>
                          <a:prstClr val="black"/>
                        </a:solidFill>
                        <a:effectLst/>
                        <a:uLnTx/>
                        <a:uFillTx/>
                        <a:latin typeface="+mn-lt"/>
                        <a:ea typeface="+mn-ea"/>
                        <a:cs typeface="+mn-cs"/>
                      </a:endParaRPr>
                    </a:p>
                  </a:txBody>
                  <a:tcPr marL="7432" marR="7432" marT="7432" marB="0" anchor="ctr"/>
                </a:tc>
                <a:tc>
                  <a:txBody>
                    <a:bodyPr/>
                    <a:lstStyle/>
                    <a:p>
                      <a:pPr algn="ctr" fontAlgn="ctr"/>
                      <a:r>
                        <a:rPr lang="en-GB" sz="1200" u="none" strike="noStrike">
                          <a:effectLst/>
                          <a:latin typeface="+mn-lt"/>
                        </a:rPr>
                        <a:t>EEG</a:t>
                      </a:r>
                      <a:endParaRPr lang="en-GB" sz="1200" b="0" i="0" u="none" strike="noStrike">
                        <a:solidFill>
                          <a:srgbClr val="000000"/>
                        </a:solidFill>
                        <a:effectLst/>
                        <a:latin typeface="+mn-lt"/>
                      </a:endParaRPr>
                    </a:p>
                  </a:txBody>
                  <a:tcPr marL="7432" marR="7432" marT="7432" marB="0" anchor="ctr"/>
                </a:tc>
                <a:tc>
                  <a:txBody>
                    <a:bodyPr/>
                    <a:lstStyle/>
                    <a:p>
                      <a:pPr algn="l" fontAlgn="ctr"/>
                      <a:r>
                        <a:rPr lang="en-GB" sz="1200" u="none" strike="noStrike" dirty="0">
                          <a:effectLst/>
                          <a:latin typeface="+mn-lt"/>
                        </a:rPr>
                        <a:t> Hand crafted features and selection through ANOVA test</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u="none" strike="noStrike">
                          <a:effectLst/>
                          <a:latin typeface="+mn-lt"/>
                        </a:rPr>
                        <a:t>52.4, 57.0 (3 classes)</a:t>
                      </a:r>
                      <a:endParaRPr lang="en-GB" sz="1200" b="0" i="0" u="none" strike="noStrike">
                        <a:solidFill>
                          <a:srgbClr val="000000"/>
                        </a:solidFill>
                        <a:effectLst/>
                        <a:latin typeface="+mn-lt"/>
                      </a:endParaRPr>
                    </a:p>
                  </a:txBody>
                  <a:tcPr marL="7432" marR="7432" marT="7432" marB="0" anchor="ctr"/>
                </a:tc>
                <a:extLst>
                  <a:ext uri="{0D108BD9-81ED-4DB2-BD59-A6C34878D82A}">
                    <a16:rowId xmlns:a16="http://schemas.microsoft.com/office/drawing/2014/main" val="1543840988"/>
                  </a:ext>
                </a:extLst>
              </a:tr>
              <a:tr h="201271">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mn-lt"/>
                          <a:ea typeface="+mn-ea"/>
                          <a:cs typeface="+mn-cs"/>
                        </a:rPr>
                        <a:t>(Soleymani et al, 2012)</a:t>
                      </a:r>
                      <a:endParaRPr kumimoji="0" lang="en-GB" sz="1200" b="0" i="0" u="none" strike="noStrike" kern="1200" cap="none" spc="0" normalizeH="0" baseline="0" noProof="0" dirty="0">
                        <a:ln>
                          <a:noFill/>
                        </a:ln>
                        <a:solidFill>
                          <a:prstClr val="black"/>
                        </a:solidFill>
                        <a:effectLst/>
                        <a:uLnTx/>
                        <a:uFillTx/>
                        <a:latin typeface="+mn-lt"/>
                        <a:ea typeface="+mn-ea"/>
                        <a:cs typeface="+mn-cs"/>
                      </a:endParaRPr>
                    </a:p>
                  </a:txBody>
                  <a:tcPr marL="7432" marR="7432" marT="7432" marB="0" anchor="ctr"/>
                </a:tc>
                <a:tc>
                  <a:txBody>
                    <a:bodyPr/>
                    <a:lstStyle/>
                    <a:p>
                      <a:pPr algn="ctr" fontAlgn="ctr"/>
                      <a:r>
                        <a:rPr lang="en-GB" sz="1200" u="none" strike="noStrike" dirty="0">
                          <a:effectLst/>
                          <a:latin typeface="+mn-lt"/>
                        </a:rPr>
                        <a:t>Eye gaze</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u="none" strike="noStrike" dirty="0">
                          <a:effectLst/>
                          <a:latin typeface="+mn-lt"/>
                        </a:rPr>
                        <a:t> Hand crafted features and selection through ANOVA test</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u="none" strike="noStrike">
                          <a:effectLst/>
                          <a:latin typeface="+mn-lt"/>
                        </a:rPr>
                        <a:t>63.5, 68.8 (3 classes)</a:t>
                      </a:r>
                      <a:endParaRPr lang="en-GB" sz="1200" b="0" i="0" u="none" strike="noStrike">
                        <a:solidFill>
                          <a:srgbClr val="000000"/>
                        </a:solidFill>
                        <a:effectLst/>
                        <a:latin typeface="+mn-lt"/>
                      </a:endParaRPr>
                    </a:p>
                  </a:txBody>
                  <a:tcPr marL="7432" marR="7432" marT="7432" marB="0" anchor="ctr"/>
                </a:tc>
                <a:extLst>
                  <a:ext uri="{0D108BD9-81ED-4DB2-BD59-A6C34878D82A}">
                    <a16:rowId xmlns:a16="http://schemas.microsoft.com/office/drawing/2014/main" val="1170694255"/>
                  </a:ext>
                </a:extLst>
              </a:tr>
              <a:tr h="402541">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prstClr val="black"/>
                          </a:solidFill>
                          <a:effectLst/>
                          <a:uLnTx/>
                          <a:uFillTx/>
                          <a:latin typeface="+mn-lt"/>
                          <a:ea typeface="+mn-ea"/>
                          <a:cs typeface="+mn-cs"/>
                        </a:rPr>
                        <a:t>(Soleymani et al, 2012)</a:t>
                      </a:r>
                    </a:p>
                  </a:txBody>
                  <a:tcPr marL="7432" marR="7432" marT="7432" marB="0" anchor="ctr"/>
                </a:tc>
                <a:tc>
                  <a:txBody>
                    <a:bodyPr/>
                    <a:lstStyle/>
                    <a:p>
                      <a:pPr algn="ctr" fontAlgn="ctr"/>
                      <a:r>
                        <a:rPr lang="en-GB" sz="1200" u="none" strike="noStrike" dirty="0">
                          <a:effectLst/>
                          <a:latin typeface="+mn-lt"/>
                        </a:rPr>
                        <a:t>EEG, Eye gaze</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u="none" strike="noStrike" dirty="0">
                          <a:effectLst/>
                          <a:latin typeface="+mn-lt"/>
                        </a:rPr>
                        <a:t> Hand crafted features and selection through ANOVA test</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u="none" strike="noStrike" dirty="0">
                          <a:effectLst/>
                          <a:latin typeface="+mn-lt"/>
                        </a:rPr>
                        <a:t>67.7, 76.1 (3 classes)</a:t>
                      </a:r>
                      <a:endParaRPr lang="en-GB" sz="1200" b="0" i="0" u="none" strike="noStrike" dirty="0">
                        <a:solidFill>
                          <a:srgbClr val="000000"/>
                        </a:solidFill>
                        <a:effectLst/>
                        <a:latin typeface="+mn-lt"/>
                      </a:endParaRPr>
                    </a:p>
                  </a:txBody>
                  <a:tcPr marL="7432" marR="7432" marT="7432" marB="0" anchor="ctr"/>
                </a:tc>
                <a:extLst>
                  <a:ext uri="{0D108BD9-81ED-4DB2-BD59-A6C34878D82A}">
                    <a16:rowId xmlns:a16="http://schemas.microsoft.com/office/drawing/2014/main" val="1969171596"/>
                  </a:ext>
                </a:extLst>
              </a:tr>
              <a:tr h="201271">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mn-lt"/>
                          <a:ea typeface="+mn-ea"/>
                          <a:cs typeface="+mn-cs"/>
                        </a:rPr>
                        <a:t>(Koelstra et al, 2013)</a:t>
                      </a:r>
                      <a:endParaRPr kumimoji="0" lang="en-GB" sz="1200" b="0" i="0" u="none" strike="noStrike" kern="1200" cap="none" spc="0" normalizeH="0" baseline="0" noProof="0" dirty="0">
                        <a:ln>
                          <a:noFill/>
                        </a:ln>
                        <a:solidFill>
                          <a:prstClr val="black"/>
                        </a:solidFill>
                        <a:effectLst/>
                        <a:uLnTx/>
                        <a:uFillTx/>
                        <a:latin typeface="+mn-lt"/>
                        <a:ea typeface="+mn-ea"/>
                        <a:cs typeface="+mn-cs"/>
                      </a:endParaRPr>
                    </a:p>
                  </a:txBody>
                  <a:tcPr marL="7432" marR="7432" marT="7432" marB="0" anchor="ctr"/>
                </a:tc>
                <a:tc>
                  <a:txBody>
                    <a:bodyPr/>
                    <a:lstStyle/>
                    <a:p>
                      <a:pPr algn="ctr" fontAlgn="ctr"/>
                      <a:r>
                        <a:rPr lang="en-GB" sz="1200" u="none" strike="noStrike">
                          <a:effectLst/>
                          <a:latin typeface="+mn-lt"/>
                        </a:rPr>
                        <a:t>EEG</a:t>
                      </a:r>
                      <a:endParaRPr lang="en-GB" sz="1200" b="0" i="0" u="none" strike="noStrike">
                        <a:solidFill>
                          <a:srgbClr val="000000"/>
                        </a:solidFill>
                        <a:effectLst/>
                        <a:latin typeface="+mn-lt"/>
                      </a:endParaRPr>
                    </a:p>
                  </a:txBody>
                  <a:tcPr marL="7432" marR="7432" marT="7432" marB="0" anchor="ctr"/>
                </a:tc>
                <a:tc>
                  <a:txBody>
                    <a:bodyPr/>
                    <a:lstStyle/>
                    <a:p>
                      <a:pPr algn="l" fontAlgn="ctr"/>
                      <a:r>
                        <a:rPr lang="en-GB" sz="1200" u="none" strike="noStrike" dirty="0">
                          <a:effectLst/>
                          <a:latin typeface="+mn-lt"/>
                        </a:rPr>
                        <a:t> Hand crafted features and selection through ICA</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u="none" strike="noStrike">
                          <a:effectLst/>
                          <a:latin typeface="+mn-lt"/>
                        </a:rPr>
                        <a:t>66.0, 71.5</a:t>
                      </a:r>
                      <a:endParaRPr lang="en-GB" sz="1200" b="0" i="0" u="none" strike="noStrike">
                        <a:solidFill>
                          <a:srgbClr val="000000"/>
                        </a:solidFill>
                        <a:effectLst/>
                        <a:latin typeface="+mn-lt"/>
                      </a:endParaRPr>
                    </a:p>
                  </a:txBody>
                  <a:tcPr marL="7432" marR="7432" marT="7432" marB="0" anchor="ctr"/>
                </a:tc>
                <a:extLst>
                  <a:ext uri="{0D108BD9-81ED-4DB2-BD59-A6C34878D82A}">
                    <a16:rowId xmlns:a16="http://schemas.microsoft.com/office/drawing/2014/main" val="1050969747"/>
                  </a:ext>
                </a:extLst>
              </a:tr>
              <a:tr h="402541">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mn-lt"/>
                          <a:ea typeface="+mn-ea"/>
                          <a:cs typeface="+mn-cs"/>
                        </a:rPr>
                        <a:t>(Koelstra et al, 2013)</a:t>
                      </a:r>
                      <a:endParaRPr kumimoji="0" lang="en-GB" sz="1200" b="0" i="0" u="none" strike="noStrike" kern="1200" cap="none" spc="0" normalizeH="0" baseline="0" noProof="0" dirty="0">
                        <a:ln>
                          <a:noFill/>
                        </a:ln>
                        <a:solidFill>
                          <a:prstClr val="black"/>
                        </a:solidFill>
                        <a:effectLst/>
                        <a:uLnTx/>
                        <a:uFillTx/>
                        <a:latin typeface="+mn-lt"/>
                        <a:ea typeface="+mn-ea"/>
                        <a:cs typeface="+mn-cs"/>
                      </a:endParaRPr>
                    </a:p>
                  </a:txBody>
                  <a:tcPr marL="7432" marR="7432" marT="7432" marB="0" anchor="ctr"/>
                </a:tc>
                <a:tc>
                  <a:txBody>
                    <a:bodyPr/>
                    <a:lstStyle/>
                    <a:p>
                      <a:pPr algn="ctr" fontAlgn="ctr"/>
                      <a:r>
                        <a:rPr lang="en-GB" sz="1200" u="none" strike="noStrike" dirty="0">
                          <a:effectLst/>
                          <a:latin typeface="+mn-lt"/>
                        </a:rPr>
                        <a:t>V</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u="none" strike="noStrike" dirty="0">
                          <a:effectLst/>
                          <a:latin typeface="+mn-lt"/>
                        </a:rPr>
                        <a:t> Features based on Action Units (AUs)  and selection through ICA </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u="none" strike="noStrike">
                          <a:effectLst/>
                          <a:latin typeface="+mn-lt"/>
                        </a:rPr>
                        <a:t>65.0, 64.5</a:t>
                      </a:r>
                      <a:endParaRPr lang="en-GB" sz="1200" b="0" i="0" u="none" strike="noStrike">
                        <a:solidFill>
                          <a:srgbClr val="000000"/>
                        </a:solidFill>
                        <a:effectLst/>
                        <a:latin typeface="+mn-lt"/>
                      </a:endParaRPr>
                    </a:p>
                  </a:txBody>
                  <a:tcPr marL="7432" marR="7432" marT="7432" marB="0" anchor="ctr"/>
                </a:tc>
                <a:extLst>
                  <a:ext uri="{0D108BD9-81ED-4DB2-BD59-A6C34878D82A}">
                    <a16:rowId xmlns:a16="http://schemas.microsoft.com/office/drawing/2014/main" val="631261186"/>
                  </a:ext>
                </a:extLst>
              </a:tr>
              <a:tr h="201271">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prstClr val="black"/>
                          </a:solidFill>
                          <a:effectLst/>
                          <a:uLnTx/>
                          <a:uFillTx/>
                          <a:latin typeface="+mn-lt"/>
                          <a:ea typeface="+mn-ea"/>
                          <a:cs typeface="+mn-cs"/>
                        </a:rPr>
                        <a:t>(Koelstra et al, 2013)</a:t>
                      </a:r>
                    </a:p>
                  </a:txBody>
                  <a:tcPr marL="7432" marR="7432" marT="7432" marB="0" anchor="ctr"/>
                </a:tc>
                <a:tc>
                  <a:txBody>
                    <a:bodyPr/>
                    <a:lstStyle/>
                    <a:p>
                      <a:pPr algn="ctr" fontAlgn="ctr"/>
                      <a:r>
                        <a:rPr lang="en-GB" sz="1200" u="none" strike="noStrike">
                          <a:effectLst/>
                          <a:latin typeface="+mn-lt"/>
                        </a:rPr>
                        <a:t>EEG, V</a:t>
                      </a:r>
                      <a:endParaRPr lang="en-GB" sz="1200" b="0" i="0" u="none" strike="noStrike">
                        <a:solidFill>
                          <a:srgbClr val="000000"/>
                        </a:solidFill>
                        <a:effectLst/>
                        <a:latin typeface="+mn-lt"/>
                      </a:endParaRPr>
                    </a:p>
                  </a:txBody>
                  <a:tcPr marL="7432" marR="7432" marT="7432" marB="0" anchor="ctr"/>
                </a:tc>
                <a:tc>
                  <a:txBody>
                    <a:bodyPr/>
                    <a:lstStyle/>
                    <a:p>
                      <a:pPr algn="l" fontAlgn="ctr"/>
                      <a:r>
                        <a:rPr lang="en-GB" sz="1200" u="none" strike="noStrike" dirty="0">
                          <a:effectLst/>
                          <a:latin typeface="+mn-lt"/>
                        </a:rPr>
                        <a:t> Hand crafted features, AUs  and selection through ICA </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u="none" strike="noStrike">
                          <a:effectLst/>
                          <a:latin typeface="+mn-lt"/>
                        </a:rPr>
                        <a:t>68.0, 72.5</a:t>
                      </a:r>
                      <a:endParaRPr lang="en-GB" sz="1200" b="0" i="0" u="none" strike="noStrike">
                        <a:solidFill>
                          <a:srgbClr val="000000"/>
                        </a:solidFill>
                        <a:effectLst/>
                        <a:latin typeface="+mn-lt"/>
                      </a:endParaRPr>
                    </a:p>
                  </a:txBody>
                  <a:tcPr marL="7432" marR="7432" marT="7432" marB="0" anchor="ctr"/>
                </a:tc>
                <a:extLst>
                  <a:ext uri="{0D108BD9-81ED-4DB2-BD59-A6C34878D82A}">
                    <a16:rowId xmlns:a16="http://schemas.microsoft.com/office/drawing/2014/main" val="2715612513"/>
                  </a:ext>
                </a:extLst>
              </a:tr>
              <a:tr h="402541">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prstClr val="black"/>
                          </a:solidFill>
                          <a:effectLst/>
                          <a:uLnTx/>
                          <a:uFillTx/>
                          <a:latin typeface="+mn-lt"/>
                          <a:ea typeface="+mn-ea"/>
                          <a:cs typeface="+mn-cs"/>
                        </a:rPr>
                        <a:t>(Siddharth et al, 2019)</a:t>
                      </a:r>
                      <a:endParaRPr kumimoji="0" lang="en-GB" sz="1200" b="0" i="0" u="none" strike="noStrike" kern="1200" cap="none" spc="0" normalizeH="0" baseline="0" noProof="0" dirty="0">
                        <a:ln>
                          <a:noFill/>
                        </a:ln>
                        <a:solidFill>
                          <a:srgbClr val="000000"/>
                        </a:solidFill>
                        <a:effectLst/>
                        <a:uLnTx/>
                        <a:uFillTx/>
                        <a:latin typeface="+mn-lt"/>
                        <a:ea typeface="+mn-ea"/>
                        <a:cs typeface="+mn-cs"/>
                      </a:endParaRPr>
                    </a:p>
                  </a:txBody>
                  <a:tcPr marL="7432" marR="7432" marT="7432" marB="0" anchor="ctr"/>
                </a:tc>
                <a:tc>
                  <a:txBody>
                    <a:bodyPr/>
                    <a:lstStyle/>
                    <a:p>
                      <a:pPr algn="ctr" fontAlgn="ctr"/>
                      <a:r>
                        <a:rPr lang="en-GB" sz="1200" u="none" strike="noStrike" dirty="0">
                          <a:effectLst/>
                          <a:latin typeface="+mn-lt"/>
                        </a:rPr>
                        <a:t>EEG</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u="none" strike="noStrike" dirty="0">
                          <a:effectLst/>
                          <a:latin typeface="+mn-lt"/>
                        </a:rPr>
                        <a:t> PSD, CE, from power spectrum images using pre-trained VGG-16 and selection through PCA</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b="1" u="none" strike="noStrike" dirty="0">
                          <a:solidFill>
                            <a:srgbClr val="FF0000"/>
                          </a:solidFill>
                          <a:effectLst/>
                          <a:latin typeface="+mn-lt"/>
                        </a:rPr>
                        <a:t>80.42, 80.77</a:t>
                      </a:r>
                      <a:endParaRPr lang="en-GB" sz="1200" b="1" i="0" u="none" strike="noStrike" dirty="0">
                        <a:solidFill>
                          <a:srgbClr val="FF0000"/>
                        </a:solidFill>
                        <a:effectLst/>
                        <a:latin typeface="+mn-lt"/>
                      </a:endParaRPr>
                    </a:p>
                  </a:txBody>
                  <a:tcPr marL="7432" marR="7432" marT="7432" marB="0" anchor="ctr"/>
                </a:tc>
                <a:extLst>
                  <a:ext uri="{0D108BD9-81ED-4DB2-BD59-A6C34878D82A}">
                    <a16:rowId xmlns:a16="http://schemas.microsoft.com/office/drawing/2014/main" val="1664770121"/>
                  </a:ext>
                </a:extLst>
              </a:tr>
              <a:tr h="402541">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prstClr val="black"/>
                          </a:solidFill>
                          <a:effectLst/>
                          <a:uLnTx/>
                          <a:uFillTx/>
                          <a:latin typeface="+mn-lt"/>
                          <a:ea typeface="+mn-ea"/>
                          <a:cs typeface="+mn-cs"/>
                        </a:rPr>
                        <a:t>(Siddharth et al, 2019)</a:t>
                      </a:r>
                      <a:endParaRPr kumimoji="0" lang="en-GB" sz="1200" b="0" i="0" u="none" strike="noStrike" kern="1200" cap="none" spc="0" normalizeH="0" baseline="0" noProof="0" dirty="0">
                        <a:ln>
                          <a:noFill/>
                        </a:ln>
                        <a:solidFill>
                          <a:srgbClr val="000000"/>
                        </a:solidFill>
                        <a:effectLst/>
                        <a:uLnTx/>
                        <a:uFillTx/>
                        <a:latin typeface="+mn-lt"/>
                        <a:ea typeface="+mn-ea"/>
                        <a:cs typeface="+mn-cs"/>
                      </a:endParaRPr>
                    </a:p>
                  </a:txBody>
                  <a:tcPr marL="7432" marR="7432" marT="7432" marB="0" anchor="ctr"/>
                </a:tc>
                <a:tc>
                  <a:txBody>
                    <a:bodyPr/>
                    <a:lstStyle/>
                    <a:p>
                      <a:pPr algn="ctr" fontAlgn="ctr"/>
                      <a:r>
                        <a:rPr lang="en-GB" sz="1200" u="none" strike="noStrike" dirty="0">
                          <a:effectLst/>
                          <a:latin typeface="+mn-lt"/>
                        </a:rPr>
                        <a:t>ECG</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u="none" strike="noStrike" dirty="0">
                          <a:effectLst/>
                          <a:latin typeface="+mn-lt"/>
                        </a:rPr>
                        <a:t> HR, HRV,  from spectrogram images using pre-trained VGG-16 and selection through PCA</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u="none" strike="noStrike" dirty="0">
                          <a:effectLst/>
                          <a:latin typeface="+mn-lt"/>
                        </a:rPr>
                        <a:t>78.76, 78.76</a:t>
                      </a:r>
                      <a:endParaRPr lang="en-GB" sz="1200" b="0" i="0" u="none" strike="noStrike" dirty="0">
                        <a:solidFill>
                          <a:srgbClr val="000000"/>
                        </a:solidFill>
                        <a:effectLst/>
                        <a:latin typeface="+mn-lt"/>
                      </a:endParaRPr>
                    </a:p>
                  </a:txBody>
                  <a:tcPr marL="7432" marR="7432" marT="7432" marB="0" anchor="ctr"/>
                </a:tc>
                <a:extLst>
                  <a:ext uri="{0D108BD9-81ED-4DB2-BD59-A6C34878D82A}">
                    <a16:rowId xmlns:a16="http://schemas.microsoft.com/office/drawing/2014/main" val="2565563308"/>
                  </a:ext>
                </a:extLst>
              </a:tr>
              <a:tr h="402541">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prstClr val="black"/>
                          </a:solidFill>
                          <a:effectLst/>
                          <a:uLnTx/>
                          <a:uFillTx/>
                          <a:latin typeface="+mn-lt"/>
                          <a:ea typeface="+mn-ea"/>
                          <a:cs typeface="+mn-cs"/>
                        </a:rPr>
                        <a:t>(Siddharth et al, 2019)</a:t>
                      </a:r>
                      <a:endParaRPr kumimoji="0" lang="en-GB" sz="1200" b="0" i="0" u="none" strike="noStrike" kern="1200" cap="none" spc="0" normalizeH="0" baseline="0" noProof="0" dirty="0">
                        <a:ln>
                          <a:noFill/>
                        </a:ln>
                        <a:solidFill>
                          <a:srgbClr val="000000"/>
                        </a:solidFill>
                        <a:effectLst/>
                        <a:uLnTx/>
                        <a:uFillTx/>
                        <a:latin typeface="+mn-lt"/>
                        <a:ea typeface="+mn-ea"/>
                        <a:cs typeface="+mn-cs"/>
                      </a:endParaRPr>
                    </a:p>
                  </a:txBody>
                  <a:tcPr marL="7432" marR="7432" marT="7432" marB="0" anchor="ctr"/>
                </a:tc>
                <a:tc>
                  <a:txBody>
                    <a:bodyPr/>
                    <a:lstStyle/>
                    <a:p>
                      <a:pPr algn="ctr" fontAlgn="ctr"/>
                      <a:r>
                        <a:rPr lang="en-GB" sz="1200" u="none" strike="noStrike" dirty="0">
                          <a:effectLst/>
                          <a:latin typeface="+mn-lt"/>
                        </a:rPr>
                        <a:t>GSR</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u="none" strike="noStrike" dirty="0">
                          <a:effectLst/>
                          <a:latin typeface="+mn-lt"/>
                        </a:rPr>
                        <a:t> Statistical, from spectrogram images using pre-trained VGG-16 and selection through PCA</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u="none" strike="noStrike" dirty="0">
                          <a:effectLst/>
                          <a:latin typeface="+mn-lt"/>
                        </a:rPr>
                        <a:t>81.84, 78.98</a:t>
                      </a:r>
                      <a:endParaRPr lang="en-GB" sz="1200" b="0" i="0" u="none" strike="noStrike" dirty="0">
                        <a:solidFill>
                          <a:srgbClr val="000000"/>
                        </a:solidFill>
                        <a:effectLst/>
                        <a:latin typeface="+mn-lt"/>
                      </a:endParaRPr>
                    </a:p>
                  </a:txBody>
                  <a:tcPr marL="7432" marR="7432" marT="7432" marB="0" anchor="ctr"/>
                </a:tc>
                <a:extLst>
                  <a:ext uri="{0D108BD9-81ED-4DB2-BD59-A6C34878D82A}">
                    <a16:rowId xmlns:a16="http://schemas.microsoft.com/office/drawing/2014/main" val="3149740460"/>
                  </a:ext>
                </a:extLst>
              </a:tr>
              <a:tr h="201271">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mn-lt"/>
                          <a:ea typeface="+mn-ea"/>
                          <a:cs typeface="+mn-cs"/>
                        </a:rPr>
                        <a:t>(Siddharth et al, 2019)</a:t>
                      </a:r>
                      <a:endParaRPr kumimoji="0" lang="en-GB" sz="1200" b="0" i="0" u="none" strike="noStrike" kern="1200" cap="none" spc="0" normalizeH="0" baseline="0" noProof="0" dirty="0">
                        <a:ln>
                          <a:noFill/>
                        </a:ln>
                        <a:solidFill>
                          <a:srgbClr val="000000"/>
                        </a:solidFill>
                        <a:effectLst/>
                        <a:uLnTx/>
                        <a:uFillTx/>
                        <a:latin typeface="+mn-lt"/>
                        <a:ea typeface="+mn-ea"/>
                        <a:cs typeface="+mn-cs"/>
                      </a:endParaRPr>
                    </a:p>
                  </a:txBody>
                  <a:tcPr marL="7432" marR="7432" marT="7432" marB="0" anchor="ctr"/>
                </a:tc>
                <a:tc>
                  <a:txBody>
                    <a:bodyPr/>
                    <a:lstStyle/>
                    <a:p>
                      <a:pPr algn="ctr" fontAlgn="ctr"/>
                      <a:r>
                        <a:rPr lang="en-GB" sz="1200" u="none" strike="noStrike" dirty="0">
                          <a:effectLst/>
                          <a:latin typeface="+mn-lt"/>
                        </a:rPr>
                        <a:t>V</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u="none" strike="noStrike" dirty="0">
                          <a:effectLst/>
                          <a:latin typeface="+mn-lt"/>
                        </a:rPr>
                        <a:t> Based on AUs (each frame) and statistical (all frames)</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b="1" u="none" strike="noStrike" dirty="0">
                          <a:solidFill>
                            <a:srgbClr val="FF0000"/>
                          </a:solidFill>
                          <a:effectLst/>
                          <a:latin typeface="+mn-lt"/>
                        </a:rPr>
                        <a:t>82.15, 83.04</a:t>
                      </a:r>
                      <a:endParaRPr lang="en-GB" sz="1200" b="1" i="0" u="none" strike="noStrike" dirty="0">
                        <a:solidFill>
                          <a:srgbClr val="FF0000"/>
                        </a:solidFill>
                        <a:effectLst/>
                        <a:latin typeface="+mn-lt"/>
                      </a:endParaRPr>
                    </a:p>
                  </a:txBody>
                  <a:tcPr marL="7432" marR="7432" marT="7432" marB="0" anchor="ctr"/>
                </a:tc>
                <a:extLst>
                  <a:ext uri="{0D108BD9-81ED-4DB2-BD59-A6C34878D82A}">
                    <a16:rowId xmlns:a16="http://schemas.microsoft.com/office/drawing/2014/main" val="3276363309"/>
                  </a:ext>
                </a:extLst>
              </a:tr>
              <a:tr h="201271">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mn-lt"/>
                          <a:ea typeface="+mn-ea"/>
                          <a:cs typeface="+mn-cs"/>
                        </a:rPr>
                        <a:t>(Siddharth et al, 2019)</a:t>
                      </a:r>
                      <a:endParaRPr kumimoji="0" lang="en-GB" sz="1200" b="0" i="0" u="none" strike="noStrike" kern="1200" cap="none" spc="0" normalizeH="0" baseline="0" noProof="0" dirty="0">
                        <a:ln>
                          <a:noFill/>
                        </a:ln>
                        <a:solidFill>
                          <a:srgbClr val="000000"/>
                        </a:solidFill>
                        <a:effectLst/>
                        <a:uLnTx/>
                        <a:uFillTx/>
                        <a:latin typeface="+mn-lt"/>
                        <a:ea typeface="+mn-ea"/>
                        <a:cs typeface="+mn-cs"/>
                      </a:endParaRPr>
                    </a:p>
                  </a:txBody>
                  <a:tcPr marL="7432" marR="7432" marT="7432" marB="0" anchor="ctr"/>
                </a:tc>
                <a:tc>
                  <a:txBody>
                    <a:bodyPr/>
                    <a:lstStyle/>
                    <a:p>
                      <a:pPr algn="ctr" fontAlgn="ctr"/>
                      <a:r>
                        <a:rPr lang="en-GB" sz="1200" u="none" strike="noStrike" dirty="0">
                          <a:effectLst/>
                          <a:latin typeface="+mn-lt"/>
                        </a:rPr>
                        <a:t>V</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u="none" strike="noStrike" dirty="0">
                          <a:effectLst/>
                          <a:latin typeface="+mn-lt"/>
                        </a:rPr>
                        <a:t> Using pre-trained VGG-16 and selection through PCA</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b="1" u="none" strike="noStrike" dirty="0">
                          <a:solidFill>
                            <a:srgbClr val="FF0000"/>
                          </a:solidFill>
                          <a:effectLst/>
                          <a:latin typeface="+mn-lt"/>
                        </a:rPr>
                        <a:t>81.57, 85.13</a:t>
                      </a:r>
                      <a:endParaRPr lang="en-GB" sz="1200" b="1" i="0" u="none" strike="noStrike" dirty="0">
                        <a:solidFill>
                          <a:srgbClr val="FF0000"/>
                        </a:solidFill>
                        <a:effectLst/>
                        <a:latin typeface="+mn-lt"/>
                      </a:endParaRPr>
                    </a:p>
                  </a:txBody>
                  <a:tcPr marL="7432" marR="7432" marT="7432" marB="0" anchor="ctr"/>
                </a:tc>
                <a:extLst>
                  <a:ext uri="{0D108BD9-81ED-4DB2-BD59-A6C34878D82A}">
                    <a16:rowId xmlns:a16="http://schemas.microsoft.com/office/drawing/2014/main" val="1328262107"/>
                  </a:ext>
                </a:extLst>
              </a:tr>
              <a:tr h="201271">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prstClr val="black"/>
                          </a:solidFill>
                          <a:effectLst/>
                          <a:uLnTx/>
                          <a:uFillTx/>
                          <a:latin typeface="+mn-lt"/>
                          <a:ea typeface="+mn-ea"/>
                          <a:cs typeface="+mn-cs"/>
                        </a:rPr>
                        <a:t>(Siddharth et al, 2019)</a:t>
                      </a:r>
                      <a:endParaRPr kumimoji="0" lang="en-GB" sz="1200" b="0" i="0" u="none" strike="noStrike" kern="1200" cap="none" spc="0" normalizeH="0" baseline="0" noProof="0" dirty="0">
                        <a:ln>
                          <a:noFill/>
                        </a:ln>
                        <a:solidFill>
                          <a:srgbClr val="000000"/>
                        </a:solidFill>
                        <a:effectLst/>
                        <a:uLnTx/>
                        <a:uFillTx/>
                        <a:latin typeface="+mn-lt"/>
                        <a:ea typeface="+mn-ea"/>
                        <a:cs typeface="+mn-cs"/>
                      </a:endParaRPr>
                    </a:p>
                  </a:txBody>
                  <a:tcPr marL="7432" marR="7432" marT="7432" marB="0" anchor="ctr"/>
                </a:tc>
                <a:tc>
                  <a:txBody>
                    <a:bodyPr/>
                    <a:lstStyle/>
                    <a:p>
                      <a:pPr algn="ctr" fontAlgn="ctr"/>
                      <a:r>
                        <a:rPr lang="en-GB" sz="1200" u="none" strike="noStrike" dirty="0">
                          <a:effectLst/>
                          <a:latin typeface="+mn-lt"/>
                        </a:rPr>
                        <a:t>EEG, ECG, GSR</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u="none" strike="noStrike" dirty="0">
                          <a:effectLst/>
                          <a:latin typeface="+mn-lt"/>
                        </a:rPr>
                        <a:t> Fusion of individual features mentioned above</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u="none" strike="noStrike" dirty="0">
                          <a:effectLst/>
                          <a:latin typeface="+mn-lt"/>
                        </a:rPr>
                        <a:t>80.61, 80.36</a:t>
                      </a:r>
                      <a:endParaRPr lang="en-GB" sz="1200" b="0" i="0" u="none" strike="noStrike" dirty="0">
                        <a:solidFill>
                          <a:srgbClr val="000000"/>
                        </a:solidFill>
                        <a:effectLst/>
                        <a:latin typeface="+mn-lt"/>
                      </a:endParaRPr>
                    </a:p>
                  </a:txBody>
                  <a:tcPr marL="7432" marR="7432" marT="7432" marB="0" anchor="ctr"/>
                </a:tc>
                <a:extLst>
                  <a:ext uri="{0D108BD9-81ED-4DB2-BD59-A6C34878D82A}">
                    <a16:rowId xmlns:a16="http://schemas.microsoft.com/office/drawing/2014/main" val="3142247654"/>
                  </a:ext>
                </a:extLst>
              </a:tr>
              <a:tr h="201271">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prstClr val="black"/>
                          </a:solidFill>
                          <a:effectLst/>
                          <a:uLnTx/>
                          <a:uFillTx/>
                          <a:latin typeface="+mn-lt"/>
                          <a:ea typeface="+mn-ea"/>
                          <a:cs typeface="+mn-cs"/>
                        </a:rPr>
                        <a:t>(Siddharth et al, 2019)</a:t>
                      </a:r>
                      <a:endParaRPr kumimoji="0" lang="en-GB" sz="1200" b="0" i="0" u="none" strike="noStrike" kern="1200" cap="none" spc="0" normalizeH="0" baseline="0" noProof="0" dirty="0">
                        <a:ln>
                          <a:noFill/>
                        </a:ln>
                        <a:solidFill>
                          <a:srgbClr val="000000"/>
                        </a:solidFill>
                        <a:effectLst/>
                        <a:uLnTx/>
                        <a:uFillTx/>
                        <a:latin typeface="+mn-lt"/>
                        <a:ea typeface="+mn-ea"/>
                        <a:cs typeface="+mn-cs"/>
                      </a:endParaRPr>
                    </a:p>
                  </a:txBody>
                  <a:tcPr marL="7432" marR="7432" marT="7432" marB="0" anchor="ctr"/>
                </a:tc>
                <a:tc>
                  <a:txBody>
                    <a:bodyPr/>
                    <a:lstStyle/>
                    <a:p>
                      <a:pPr algn="ctr" fontAlgn="ctr"/>
                      <a:r>
                        <a:rPr lang="en-GB" sz="1200" u="none" strike="noStrike" dirty="0">
                          <a:effectLst/>
                          <a:latin typeface="+mn-lt"/>
                        </a:rPr>
                        <a:t>EEG, V</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u="none" strike="noStrike" dirty="0">
                          <a:effectLst/>
                          <a:latin typeface="+mn-lt"/>
                        </a:rPr>
                        <a:t> Fusion of individual features mentioned above</a:t>
                      </a:r>
                      <a:endParaRPr lang="en-GB" sz="1200" b="0" i="0" u="none" strike="noStrike" dirty="0">
                        <a:solidFill>
                          <a:srgbClr val="000000"/>
                        </a:solidFill>
                        <a:effectLst/>
                        <a:latin typeface="+mn-lt"/>
                      </a:endParaRPr>
                    </a:p>
                  </a:txBody>
                  <a:tcPr marL="7432" marR="7432" marT="7432" marB="0" anchor="ctr"/>
                </a:tc>
                <a:tc>
                  <a:txBody>
                    <a:bodyPr/>
                    <a:lstStyle/>
                    <a:p>
                      <a:pPr algn="l" fontAlgn="ctr"/>
                      <a:r>
                        <a:rPr lang="en-GB" sz="1200" b="1" u="none" strike="noStrike" dirty="0">
                          <a:solidFill>
                            <a:srgbClr val="FF0000"/>
                          </a:solidFill>
                          <a:effectLst/>
                          <a:latin typeface="+mn-lt"/>
                        </a:rPr>
                        <a:t>82.93, 85.49</a:t>
                      </a:r>
                      <a:endParaRPr lang="en-GB" sz="1200" b="1" i="0" u="none" strike="noStrike" dirty="0">
                        <a:solidFill>
                          <a:srgbClr val="FF0000"/>
                        </a:solidFill>
                        <a:effectLst/>
                        <a:latin typeface="+mn-lt"/>
                      </a:endParaRPr>
                    </a:p>
                  </a:txBody>
                  <a:tcPr marL="7432" marR="7432" marT="7432" marB="0" anchor="ctr"/>
                </a:tc>
                <a:extLst>
                  <a:ext uri="{0D108BD9-81ED-4DB2-BD59-A6C34878D82A}">
                    <a16:rowId xmlns:a16="http://schemas.microsoft.com/office/drawing/2014/main" val="2995339091"/>
                  </a:ext>
                </a:extLst>
              </a:tr>
            </a:tbl>
          </a:graphicData>
        </a:graphic>
      </p:graphicFrame>
    </p:spTree>
    <p:extLst>
      <p:ext uri="{BB962C8B-B14F-4D97-AF65-F5344CB8AC3E}">
        <p14:creationId xmlns:p14="http://schemas.microsoft.com/office/powerpoint/2010/main" val="34236565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C9C7E-F178-097A-3D04-2FB33C2A7D20}"/>
              </a:ext>
            </a:extLst>
          </p:cNvPr>
          <p:cNvSpPr>
            <a:spLocks noGrp="1"/>
          </p:cNvSpPr>
          <p:nvPr>
            <p:ph type="title"/>
          </p:nvPr>
        </p:nvSpPr>
        <p:spPr>
          <a:xfrm>
            <a:off x="838200" y="333952"/>
            <a:ext cx="10515600" cy="1325563"/>
          </a:xfrm>
        </p:spPr>
        <p:txBody>
          <a:bodyPr/>
          <a:lstStyle/>
          <a:p>
            <a:r>
              <a:rPr lang="en-GB" b="1" dirty="0"/>
              <a:t>State-of-the-art: DEAP</a:t>
            </a:r>
          </a:p>
        </p:txBody>
      </p:sp>
      <p:sp>
        <p:nvSpPr>
          <p:cNvPr id="12" name="Content Placeholder 2">
            <a:extLst>
              <a:ext uri="{FF2B5EF4-FFF2-40B4-BE49-F238E27FC236}">
                <a16:creationId xmlns:a16="http://schemas.microsoft.com/office/drawing/2014/main" id="{D0DBC753-AFD1-6389-BDFB-B9C43421F54C}"/>
              </a:ext>
            </a:extLst>
          </p:cNvPr>
          <p:cNvSpPr txBox="1">
            <a:spLocks/>
          </p:cNvSpPr>
          <p:nvPr/>
        </p:nvSpPr>
        <p:spPr>
          <a:xfrm>
            <a:off x="838200" y="5849475"/>
            <a:ext cx="10124209" cy="94745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200" dirty="0"/>
              <a:t>All the results are for binary classification.</a:t>
            </a:r>
            <a:endParaRPr lang="en-GB" sz="1200" b="1" dirty="0"/>
          </a:p>
          <a:p>
            <a:r>
              <a:rPr lang="en-GB" sz="1200" b="1" dirty="0"/>
              <a:t>PSD</a:t>
            </a:r>
            <a:r>
              <a:rPr lang="en-GB" sz="1200" dirty="0"/>
              <a:t>: Power Spectral Density, </a:t>
            </a:r>
            <a:r>
              <a:rPr lang="en-GB" sz="1200" b="1" dirty="0"/>
              <a:t>CE</a:t>
            </a:r>
            <a:r>
              <a:rPr lang="en-GB" sz="1200" dirty="0"/>
              <a:t>: Conditional Entropy, </a:t>
            </a:r>
            <a:r>
              <a:rPr lang="en-GB" sz="1200" b="1" dirty="0"/>
              <a:t>DBN</a:t>
            </a:r>
            <a:r>
              <a:rPr lang="en-GB" sz="1200" dirty="0"/>
              <a:t>: Deep Belief Networks, </a:t>
            </a:r>
            <a:r>
              <a:rPr lang="en-GB" sz="1200" b="1" dirty="0"/>
              <a:t>HR</a:t>
            </a:r>
            <a:r>
              <a:rPr lang="en-GB" sz="1200" dirty="0"/>
              <a:t>: Heart Rate, </a:t>
            </a:r>
            <a:r>
              <a:rPr lang="en-GB" sz="1200" b="1" dirty="0"/>
              <a:t>HRV</a:t>
            </a:r>
            <a:r>
              <a:rPr lang="en-GB" sz="1200" dirty="0"/>
              <a:t>: Heart Rate Variability, </a:t>
            </a:r>
            <a:r>
              <a:rPr lang="en-GB" sz="1200" b="1" dirty="0"/>
              <a:t>PCA</a:t>
            </a:r>
            <a:r>
              <a:rPr lang="en-GB" sz="1200" dirty="0"/>
              <a:t>: Principal Component Analysis, </a:t>
            </a:r>
            <a:r>
              <a:rPr lang="en-GB" sz="1200" b="1" dirty="0"/>
              <a:t>DE</a:t>
            </a:r>
            <a:r>
              <a:rPr lang="en-GB" sz="1200" dirty="0"/>
              <a:t>: Differential Entropy, </a:t>
            </a:r>
            <a:r>
              <a:rPr lang="en-GB" sz="1200" b="1" dirty="0"/>
              <a:t>BDAE</a:t>
            </a:r>
            <a:r>
              <a:rPr lang="en-GB" sz="1200" dirty="0"/>
              <a:t>: Bi-modal Auto Encoder, </a:t>
            </a:r>
            <a:r>
              <a:rPr lang="en-GB" sz="1200" b="1" dirty="0"/>
              <a:t>BDDAE</a:t>
            </a:r>
            <a:r>
              <a:rPr lang="en-GB" sz="1200" dirty="0"/>
              <a:t>: Bimodal Deep Denoising Auto Encoder.</a:t>
            </a:r>
          </a:p>
          <a:p>
            <a:r>
              <a:rPr lang="en-GB" sz="1200" b="1" dirty="0"/>
              <a:t>SAE</a:t>
            </a:r>
            <a:r>
              <a:rPr lang="en-GB" sz="1200" dirty="0"/>
              <a:t>: Stacked Auto Encoder, </a:t>
            </a:r>
            <a:r>
              <a:rPr lang="en-GB" sz="1200" b="1" dirty="0"/>
              <a:t>VGG-16</a:t>
            </a:r>
            <a:r>
              <a:rPr lang="en-GB" sz="1200" dirty="0"/>
              <a:t> (Simonyan et al, 2014) is a 16 layer deep </a:t>
            </a:r>
            <a:r>
              <a:rPr lang="en-GB" sz="1200" b="1" dirty="0"/>
              <a:t>CNN</a:t>
            </a:r>
            <a:r>
              <a:rPr lang="en-GB" sz="1200" dirty="0"/>
              <a:t> Model trained on </a:t>
            </a:r>
            <a:r>
              <a:rPr lang="en-GB" sz="1200" b="1" dirty="0"/>
              <a:t>ImageNet</a:t>
            </a:r>
            <a:r>
              <a:rPr lang="en-GB" sz="1200" dirty="0"/>
              <a:t> (J. Deng et al, 2009).</a:t>
            </a:r>
          </a:p>
        </p:txBody>
      </p:sp>
      <p:graphicFrame>
        <p:nvGraphicFramePr>
          <p:cNvPr id="13" name="Table 12">
            <a:extLst>
              <a:ext uri="{FF2B5EF4-FFF2-40B4-BE49-F238E27FC236}">
                <a16:creationId xmlns:a16="http://schemas.microsoft.com/office/drawing/2014/main" id="{25A2EC70-9211-A64A-2EF2-A4615356BF5D}"/>
              </a:ext>
            </a:extLst>
          </p:cNvPr>
          <p:cNvGraphicFramePr>
            <a:graphicFrameLocks noGrp="1"/>
          </p:cNvGraphicFramePr>
          <p:nvPr>
            <p:extLst>
              <p:ext uri="{D42A27DB-BD31-4B8C-83A1-F6EECF244321}">
                <p14:modId xmlns:p14="http://schemas.microsoft.com/office/powerpoint/2010/main" val="1329768185"/>
              </p:ext>
            </p:extLst>
          </p:nvPr>
        </p:nvGraphicFramePr>
        <p:xfrm>
          <a:off x="1075459" y="1335468"/>
          <a:ext cx="9886950" cy="4459950"/>
        </p:xfrm>
        <a:graphic>
          <a:graphicData uri="http://schemas.openxmlformats.org/drawingml/2006/table">
            <a:tbl>
              <a:tblPr>
                <a:tableStyleId>{8799B23B-EC83-4686-B30A-512413B5E67A}</a:tableStyleId>
              </a:tblPr>
              <a:tblGrid>
                <a:gridCol w="1600753">
                  <a:extLst>
                    <a:ext uri="{9D8B030D-6E8A-4147-A177-3AD203B41FA5}">
                      <a16:colId xmlns:a16="http://schemas.microsoft.com/office/drawing/2014/main" val="3235887633"/>
                    </a:ext>
                  </a:extLst>
                </a:gridCol>
                <a:gridCol w="1081499">
                  <a:extLst>
                    <a:ext uri="{9D8B030D-6E8A-4147-A177-3AD203B41FA5}">
                      <a16:colId xmlns:a16="http://schemas.microsoft.com/office/drawing/2014/main" val="474814353"/>
                    </a:ext>
                  </a:extLst>
                </a:gridCol>
                <a:gridCol w="5862539">
                  <a:extLst>
                    <a:ext uri="{9D8B030D-6E8A-4147-A177-3AD203B41FA5}">
                      <a16:colId xmlns:a16="http://schemas.microsoft.com/office/drawing/2014/main" val="197897107"/>
                    </a:ext>
                  </a:extLst>
                </a:gridCol>
                <a:gridCol w="1342159">
                  <a:extLst>
                    <a:ext uri="{9D8B030D-6E8A-4147-A177-3AD203B41FA5}">
                      <a16:colId xmlns:a16="http://schemas.microsoft.com/office/drawing/2014/main" val="1015836758"/>
                    </a:ext>
                  </a:extLst>
                </a:gridCol>
              </a:tblGrid>
              <a:tr h="247596">
                <a:tc>
                  <a:txBody>
                    <a:bodyPr/>
                    <a:lstStyle/>
                    <a:p>
                      <a:pPr algn="ctr" fontAlgn="ctr"/>
                      <a:r>
                        <a:rPr lang="en-GB" sz="1400" b="1" u="none" strike="noStrike" dirty="0">
                          <a:solidFill>
                            <a:srgbClr val="000000"/>
                          </a:solidFill>
                          <a:effectLst/>
                          <a:latin typeface="+mn-lt"/>
                        </a:rPr>
                        <a:t>Reference</a:t>
                      </a:r>
                      <a:endParaRPr lang="en-GB" sz="1400" b="1" i="0" u="none" strike="noStrike" dirty="0">
                        <a:solidFill>
                          <a:srgbClr val="000000"/>
                        </a:solidFill>
                        <a:effectLst/>
                        <a:latin typeface="+mn-lt"/>
                      </a:endParaRPr>
                    </a:p>
                  </a:txBody>
                  <a:tcPr marL="7432" marR="7432" marT="7432" marB="0" anchor="ctr"/>
                </a:tc>
                <a:tc>
                  <a:txBody>
                    <a:bodyPr/>
                    <a:lstStyle/>
                    <a:p>
                      <a:pPr algn="ctr" fontAlgn="ctr"/>
                      <a:r>
                        <a:rPr lang="en-GB" sz="1400" b="1" u="none" strike="noStrike" dirty="0">
                          <a:solidFill>
                            <a:srgbClr val="000000"/>
                          </a:solidFill>
                          <a:effectLst/>
                          <a:latin typeface="+mn-lt"/>
                        </a:rPr>
                        <a:t>Modality</a:t>
                      </a:r>
                      <a:endParaRPr lang="en-GB" sz="1400" b="1" i="0" u="none" strike="noStrike" dirty="0">
                        <a:solidFill>
                          <a:srgbClr val="000000"/>
                        </a:solidFill>
                        <a:effectLst/>
                        <a:latin typeface="+mn-lt"/>
                      </a:endParaRPr>
                    </a:p>
                  </a:txBody>
                  <a:tcPr marL="7432" marR="7432" marT="7432" marB="0" anchor="ctr"/>
                </a:tc>
                <a:tc>
                  <a:txBody>
                    <a:bodyPr/>
                    <a:lstStyle/>
                    <a:p>
                      <a:pPr algn="ctr" fontAlgn="ctr"/>
                      <a:r>
                        <a:rPr lang="en-GB" sz="1400" b="1" u="none" strike="noStrike" dirty="0">
                          <a:solidFill>
                            <a:srgbClr val="000000"/>
                          </a:solidFill>
                          <a:effectLst/>
                          <a:latin typeface="+mn-lt"/>
                        </a:rPr>
                        <a:t> Extracted Features</a:t>
                      </a:r>
                      <a:endParaRPr lang="en-GB" sz="1400" b="1" i="0" u="none" strike="noStrike" dirty="0">
                        <a:solidFill>
                          <a:srgbClr val="000000"/>
                        </a:solidFill>
                        <a:effectLst/>
                        <a:latin typeface="+mn-lt"/>
                      </a:endParaRPr>
                    </a:p>
                  </a:txBody>
                  <a:tcPr marL="7432" marR="7432" marT="7432" marB="0" anchor="ctr"/>
                </a:tc>
                <a:tc>
                  <a:txBody>
                    <a:bodyPr/>
                    <a:lstStyle/>
                    <a:p>
                      <a:pPr algn="l" fontAlgn="ctr"/>
                      <a:r>
                        <a:rPr lang="en-GB" sz="1400" b="1" u="none" strike="noStrike" dirty="0">
                          <a:solidFill>
                            <a:srgbClr val="000000"/>
                          </a:solidFill>
                          <a:effectLst/>
                          <a:latin typeface="+mn-lt"/>
                        </a:rPr>
                        <a:t>Accuracy (%)</a:t>
                      </a:r>
                      <a:endParaRPr lang="en-GB" sz="1400" b="1" i="0" u="none" strike="noStrike" dirty="0">
                        <a:solidFill>
                          <a:srgbClr val="000000"/>
                        </a:solidFill>
                        <a:effectLst/>
                        <a:latin typeface="+mn-lt"/>
                      </a:endParaRPr>
                    </a:p>
                  </a:txBody>
                  <a:tcPr marL="7432" marR="7432" marT="7432" marB="0" anchor="ctr"/>
                </a:tc>
                <a:extLst>
                  <a:ext uri="{0D108BD9-81ED-4DB2-BD59-A6C34878D82A}">
                    <a16:rowId xmlns:a16="http://schemas.microsoft.com/office/drawing/2014/main" val="1472353957"/>
                  </a:ext>
                </a:extLst>
              </a:tr>
              <a:tr h="247596">
                <a:tc>
                  <a:txBody>
                    <a:bodyPr/>
                    <a:lstStyle/>
                    <a:p>
                      <a:pPr algn="ctr" fontAlgn="ctr"/>
                      <a:endParaRPr lang="en-GB" sz="1400" b="1" i="0" u="none" strike="noStrike" kern="1200" dirty="0">
                        <a:solidFill>
                          <a:srgbClr val="000000"/>
                        </a:solidFill>
                        <a:effectLst/>
                        <a:latin typeface="+mn-lt"/>
                        <a:ea typeface="+mn-ea"/>
                        <a:cs typeface="+mn-cs"/>
                      </a:endParaRPr>
                    </a:p>
                  </a:txBody>
                  <a:tcPr marL="7432" marR="7432" marT="7432" marB="0" anchor="ctr"/>
                </a:tc>
                <a:tc gridSpan="2">
                  <a:txBody>
                    <a:bodyPr/>
                    <a:lstStyle/>
                    <a:p>
                      <a:pPr algn="ctr" fontAlgn="ctr"/>
                      <a:r>
                        <a:rPr lang="en-GB" sz="1400" b="1" u="none" strike="noStrike" kern="1200" dirty="0">
                          <a:solidFill>
                            <a:srgbClr val="000000"/>
                          </a:solidFill>
                          <a:effectLst/>
                          <a:latin typeface="+mn-lt"/>
                        </a:rPr>
                        <a:t>Modalities: EEG, PPG, GSR, EOG, Visual (V)</a:t>
                      </a:r>
                      <a:endParaRPr lang="en-GB" sz="1400" b="1" i="0" u="none" strike="noStrike" kern="1200" dirty="0">
                        <a:solidFill>
                          <a:srgbClr val="000000"/>
                        </a:solidFill>
                        <a:effectLst/>
                        <a:latin typeface="+mn-lt"/>
                        <a:ea typeface="+mn-ea"/>
                        <a:cs typeface="+mn-cs"/>
                      </a:endParaRPr>
                    </a:p>
                  </a:txBody>
                  <a:tcPr marL="7432" marR="7432" marT="7432" marB="0" anchor="ctr"/>
                </a:tc>
                <a:tc hMerge="1">
                  <a:txBody>
                    <a:bodyPr/>
                    <a:lstStyle/>
                    <a:p>
                      <a:endParaRPr lang="en-GB"/>
                    </a:p>
                  </a:txBody>
                  <a:tcPr/>
                </a:tc>
                <a:tc>
                  <a:txBody>
                    <a:bodyPr/>
                    <a:lstStyle/>
                    <a:p>
                      <a:pPr algn="l" fontAlgn="ctr"/>
                      <a:r>
                        <a:rPr lang="en-GB" sz="1400" b="1" u="none" strike="noStrike" kern="1200" dirty="0">
                          <a:solidFill>
                            <a:srgbClr val="000000"/>
                          </a:solidFill>
                          <a:effectLst/>
                          <a:latin typeface="+mn-lt"/>
                        </a:rPr>
                        <a:t>Arousal, Valence</a:t>
                      </a:r>
                      <a:endParaRPr lang="en-GB" sz="1400" b="1" i="0" u="none" strike="noStrike" kern="1200" dirty="0">
                        <a:solidFill>
                          <a:srgbClr val="000000"/>
                        </a:solidFill>
                        <a:effectLst/>
                        <a:latin typeface="+mn-lt"/>
                        <a:ea typeface="+mn-ea"/>
                        <a:cs typeface="+mn-cs"/>
                      </a:endParaRPr>
                    </a:p>
                  </a:txBody>
                  <a:tcPr marL="7432" marR="7432" marT="7432" marB="0" anchor="ctr"/>
                </a:tc>
                <a:extLst>
                  <a:ext uri="{0D108BD9-81ED-4DB2-BD59-A6C34878D82A}">
                    <a16:rowId xmlns:a16="http://schemas.microsoft.com/office/drawing/2014/main" val="2534349395"/>
                  </a:ext>
                </a:extLst>
              </a:tr>
              <a:tr h="200009">
                <a:tc>
                  <a:txBody>
                    <a:bodyPr/>
                    <a:lstStyle/>
                    <a:p>
                      <a:pPr algn="ctr" fontAlgn="ctr"/>
                      <a:r>
                        <a:rPr lang="en-GB" sz="1200" b="0" i="0" u="none" strike="noStrike" dirty="0">
                          <a:solidFill>
                            <a:srgbClr val="000000"/>
                          </a:solidFill>
                          <a:effectLst/>
                          <a:latin typeface="Calibri" panose="020F0502020204030204" pitchFamily="34" charset="0"/>
                        </a:rPr>
                        <a:t>(Li et al, 2015)</a:t>
                      </a:r>
                    </a:p>
                  </a:txBody>
                  <a:tcPr marL="7432" marR="7432" marT="7432" marB="0" anchor="ctr"/>
                </a:tc>
                <a:tc>
                  <a:txBody>
                    <a:bodyPr/>
                    <a:lstStyle/>
                    <a:p>
                      <a:pPr algn="ctr" fontAlgn="ctr"/>
                      <a:r>
                        <a:rPr lang="en-GB" sz="1200" u="none" strike="noStrike" dirty="0">
                          <a:effectLst/>
                        </a:rPr>
                        <a:t>EEG</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u="none" strike="noStrike" dirty="0">
                          <a:effectLst/>
                        </a:rPr>
                        <a:t> High level features through 2 layer DBN</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u="none" strike="noStrike">
                          <a:effectLst/>
                        </a:rPr>
                        <a:t>64.3, 58.4</a:t>
                      </a:r>
                      <a:endParaRPr lang="en-GB" sz="1200" b="0" i="0" u="none" strike="noStrike">
                        <a:solidFill>
                          <a:srgbClr val="000000"/>
                        </a:solidFill>
                        <a:effectLst/>
                        <a:latin typeface="Calibri" panose="020F0502020204030204" pitchFamily="34" charset="0"/>
                      </a:endParaRPr>
                    </a:p>
                  </a:txBody>
                  <a:tcPr marL="7432" marR="7432" marT="7432" marB="0" anchor="ctr"/>
                </a:tc>
                <a:extLst>
                  <a:ext uri="{0D108BD9-81ED-4DB2-BD59-A6C34878D82A}">
                    <a16:rowId xmlns:a16="http://schemas.microsoft.com/office/drawing/2014/main" val="3143034929"/>
                  </a:ext>
                </a:extLst>
              </a:tr>
              <a:tr h="400018">
                <a:tc>
                  <a:txBody>
                    <a:bodyPr/>
                    <a:lstStyle/>
                    <a:p>
                      <a:pPr algn="ctr" fontAlgn="ctr"/>
                      <a:r>
                        <a:rPr kumimoji="0" lang="en-GB" sz="1200" b="0" i="0" u="none" strike="noStrike" kern="1200" cap="none" spc="0" normalizeH="0" baseline="0" noProof="0">
                          <a:ln>
                            <a:noFill/>
                          </a:ln>
                          <a:solidFill>
                            <a:prstClr val="black"/>
                          </a:solidFill>
                          <a:effectLst/>
                          <a:uLnTx/>
                          <a:uFillTx/>
                          <a:latin typeface="Calibri" panose="020F0502020204030204"/>
                          <a:ea typeface="+mn-ea"/>
                          <a:cs typeface="+mn-cs"/>
                        </a:rPr>
                        <a:t>(Siddharth et al, 2019)</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ctr" fontAlgn="ctr"/>
                      <a:r>
                        <a:rPr lang="en-GB" sz="1200" u="none" strike="noStrike" dirty="0">
                          <a:effectLst/>
                        </a:rPr>
                        <a:t>EEG</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u="none" strike="noStrike" dirty="0">
                          <a:effectLst/>
                        </a:rPr>
                        <a:t> PSD, CE, from power spectrum images using pre-trained VGG-16 and selection through PCA</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u="none" strike="noStrike" dirty="0">
                          <a:effectLst/>
                        </a:rPr>
                        <a:t>72.58, 71.09</a:t>
                      </a:r>
                      <a:endParaRPr lang="en-GB" sz="1200" b="0" i="0" u="none" strike="noStrike" dirty="0">
                        <a:solidFill>
                          <a:srgbClr val="000000"/>
                        </a:solidFill>
                        <a:effectLst/>
                        <a:latin typeface="Calibri" panose="020F0502020204030204" pitchFamily="34" charset="0"/>
                      </a:endParaRPr>
                    </a:p>
                  </a:txBody>
                  <a:tcPr marL="7432" marR="7432" marT="7432" marB="0" anchor="ctr"/>
                </a:tc>
                <a:extLst>
                  <a:ext uri="{0D108BD9-81ED-4DB2-BD59-A6C34878D82A}">
                    <a16:rowId xmlns:a16="http://schemas.microsoft.com/office/drawing/2014/main" val="2111363402"/>
                  </a:ext>
                </a:extLst>
              </a:tr>
              <a:tr h="400018">
                <a:tc>
                  <a:txBody>
                    <a:bodyPr/>
                    <a:lstStyle/>
                    <a:p>
                      <a:pPr algn="ctr" fontAlgn="ctr"/>
                      <a:r>
                        <a:rPr kumimoji="0" lang="en-GB" sz="1200" b="0" i="0" u="none" strike="noStrike" kern="1200" cap="none" spc="0" normalizeH="0" baseline="0" noProof="0">
                          <a:ln>
                            <a:noFill/>
                          </a:ln>
                          <a:solidFill>
                            <a:prstClr val="black"/>
                          </a:solidFill>
                          <a:effectLst/>
                          <a:uLnTx/>
                          <a:uFillTx/>
                          <a:latin typeface="Calibri" panose="020F0502020204030204"/>
                          <a:ea typeface="+mn-ea"/>
                          <a:cs typeface="+mn-cs"/>
                        </a:rPr>
                        <a:t>(Siddharth et al, 2019)</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ctr" fontAlgn="ctr"/>
                      <a:r>
                        <a:rPr lang="en-GB" sz="1200" u="none" strike="noStrike" dirty="0">
                          <a:effectLst/>
                        </a:rPr>
                        <a:t>PPG</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u="none" strike="noStrike" dirty="0">
                          <a:effectLst/>
                        </a:rPr>
                        <a:t> HR, HRV,  from spectrogram images using pre-trained VGG-16 and selection through PCA</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u="none" strike="noStrike">
                          <a:effectLst/>
                        </a:rPr>
                        <a:t>71.09, 70.86</a:t>
                      </a:r>
                      <a:endParaRPr lang="en-GB" sz="1200" b="0" i="0" u="none" strike="noStrike">
                        <a:solidFill>
                          <a:srgbClr val="000000"/>
                        </a:solidFill>
                        <a:effectLst/>
                        <a:latin typeface="Calibri" panose="020F0502020204030204" pitchFamily="34" charset="0"/>
                      </a:endParaRPr>
                    </a:p>
                  </a:txBody>
                  <a:tcPr marL="7432" marR="7432" marT="7432" marB="0" anchor="ctr"/>
                </a:tc>
                <a:extLst>
                  <a:ext uri="{0D108BD9-81ED-4DB2-BD59-A6C34878D82A}">
                    <a16:rowId xmlns:a16="http://schemas.microsoft.com/office/drawing/2014/main" val="1509658788"/>
                  </a:ext>
                </a:extLst>
              </a:tr>
              <a:tr h="400018">
                <a:tc>
                  <a:txBody>
                    <a:bodyPr/>
                    <a:lstStyle/>
                    <a:p>
                      <a:pPr algn="ctr" fontAlgn="ctr"/>
                      <a:r>
                        <a:rPr kumimoji="0" lang="en-GB" sz="1200" b="0" i="0" u="none" strike="noStrike" kern="1200" cap="none" spc="0" normalizeH="0" baseline="0" noProof="0">
                          <a:ln>
                            <a:noFill/>
                          </a:ln>
                          <a:solidFill>
                            <a:prstClr val="black"/>
                          </a:solidFill>
                          <a:effectLst/>
                          <a:uLnTx/>
                          <a:uFillTx/>
                          <a:latin typeface="Calibri" panose="020F0502020204030204"/>
                          <a:ea typeface="+mn-ea"/>
                          <a:cs typeface="+mn-cs"/>
                        </a:rPr>
                        <a:t>(Siddharth et al, 2019)</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ctr" fontAlgn="ctr"/>
                      <a:r>
                        <a:rPr lang="en-GB" sz="1200" u="none" strike="noStrike" dirty="0">
                          <a:effectLst/>
                        </a:rPr>
                        <a:t>GSR</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u="none" strike="noStrike" dirty="0">
                          <a:effectLst/>
                        </a:rPr>
                        <a:t> Statistical, from spectrogram images using pre-trained VGG-16 and selection through PCA</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u="none" strike="noStrike">
                          <a:effectLst/>
                        </a:rPr>
                        <a:t>71.64, 70.70</a:t>
                      </a:r>
                      <a:endParaRPr lang="en-GB" sz="1200" b="0" i="0" u="none" strike="noStrike">
                        <a:solidFill>
                          <a:srgbClr val="000000"/>
                        </a:solidFill>
                        <a:effectLst/>
                        <a:latin typeface="Calibri" panose="020F0502020204030204" pitchFamily="34" charset="0"/>
                      </a:endParaRPr>
                    </a:p>
                  </a:txBody>
                  <a:tcPr marL="7432" marR="7432" marT="7432" marB="0" anchor="ctr"/>
                </a:tc>
                <a:extLst>
                  <a:ext uri="{0D108BD9-81ED-4DB2-BD59-A6C34878D82A}">
                    <a16:rowId xmlns:a16="http://schemas.microsoft.com/office/drawing/2014/main" val="3433728111"/>
                  </a:ext>
                </a:extLst>
              </a:tr>
              <a:tr h="200009">
                <a:tc>
                  <a:txBody>
                    <a:bodyPr/>
                    <a:lstStyle/>
                    <a:p>
                      <a:pPr algn="ctr" fontAlgn="ctr"/>
                      <a:r>
                        <a:rPr kumimoji="0" lang="en-GB" sz="1200" b="0" i="0" u="none" strike="noStrike" kern="1200" cap="none" spc="0" normalizeH="0" baseline="0" noProof="0">
                          <a:ln>
                            <a:noFill/>
                          </a:ln>
                          <a:solidFill>
                            <a:prstClr val="black"/>
                          </a:solidFill>
                          <a:effectLst/>
                          <a:uLnTx/>
                          <a:uFillTx/>
                          <a:latin typeface="Calibri" panose="020F0502020204030204"/>
                          <a:ea typeface="+mn-ea"/>
                          <a:cs typeface="+mn-cs"/>
                        </a:rPr>
                        <a:t>(Siddharth et al, 2019)</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ctr" fontAlgn="ctr"/>
                      <a:r>
                        <a:rPr lang="en-GB" sz="1200" u="none" strike="noStrike">
                          <a:effectLst/>
                        </a:rPr>
                        <a:t>V</a:t>
                      </a:r>
                      <a:endParaRPr lang="en-GB" sz="1200" b="0" i="0" u="none" strike="noStrike">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u="none" strike="noStrike" dirty="0">
                          <a:effectLst/>
                        </a:rPr>
                        <a:t> Based on AUs (each frame) and statistical (all frames)</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u="none" strike="noStrike">
                          <a:effectLst/>
                        </a:rPr>
                        <a:t>72.21, 71.08</a:t>
                      </a:r>
                      <a:endParaRPr lang="en-GB" sz="1200" b="0" i="0" u="none" strike="noStrike">
                        <a:solidFill>
                          <a:srgbClr val="000000"/>
                        </a:solidFill>
                        <a:effectLst/>
                        <a:latin typeface="Calibri" panose="020F0502020204030204" pitchFamily="34" charset="0"/>
                      </a:endParaRPr>
                    </a:p>
                  </a:txBody>
                  <a:tcPr marL="7432" marR="7432" marT="7432" marB="0" anchor="ctr"/>
                </a:tc>
                <a:extLst>
                  <a:ext uri="{0D108BD9-81ED-4DB2-BD59-A6C34878D82A}">
                    <a16:rowId xmlns:a16="http://schemas.microsoft.com/office/drawing/2014/main" val="3681864583"/>
                  </a:ext>
                </a:extLst>
              </a:tr>
              <a:tr h="200009">
                <a:tc>
                  <a:txBody>
                    <a:bodyPr/>
                    <a:lstStyle/>
                    <a:p>
                      <a:pPr algn="ctr" fontAlgn="ctr"/>
                      <a:r>
                        <a:rPr kumimoji="0" lang="en-GB" sz="1200" b="0" i="0" u="none" strike="noStrike" kern="1200" cap="none" spc="0" normalizeH="0" baseline="0" noProof="0">
                          <a:ln>
                            <a:noFill/>
                          </a:ln>
                          <a:solidFill>
                            <a:prstClr val="black"/>
                          </a:solidFill>
                          <a:effectLst/>
                          <a:uLnTx/>
                          <a:uFillTx/>
                          <a:latin typeface="Calibri" panose="020F0502020204030204"/>
                          <a:ea typeface="+mn-ea"/>
                          <a:cs typeface="+mn-cs"/>
                        </a:rPr>
                        <a:t>(Siddharth et al, 2019)</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ctr" fontAlgn="ctr"/>
                      <a:r>
                        <a:rPr lang="en-GB" sz="1200" u="none" strike="noStrike">
                          <a:effectLst/>
                        </a:rPr>
                        <a:t>V</a:t>
                      </a:r>
                      <a:endParaRPr lang="en-GB" sz="1200" b="0" i="0" u="none" strike="noStrike">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u="none" strike="noStrike" dirty="0">
                          <a:effectLst/>
                        </a:rPr>
                        <a:t> Using pre-trained VGG-16 and selection through PCA</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u="none" strike="noStrike">
                          <a:effectLst/>
                        </a:rPr>
                        <a:t>74.47, 72.28</a:t>
                      </a:r>
                      <a:endParaRPr lang="en-GB" sz="1200" b="0" i="0" u="none" strike="noStrike">
                        <a:solidFill>
                          <a:srgbClr val="000000"/>
                        </a:solidFill>
                        <a:effectLst/>
                        <a:latin typeface="Calibri" panose="020F0502020204030204" pitchFamily="34" charset="0"/>
                      </a:endParaRPr>
                    </a:p>
                  </a:txBody>
                  <a:tcPr marL="7432" marR="7432" marT="7432" marB="0" anchor="ctr"/>
                </a:tc>
                <a:extLst>
                  <a:ext uri="{0D108BD9-81ED-4DB2-BD59-A6C34878D82A}">
                    <a16:rowId xmlns:a16="http://schemas.microsoft.com/office/drawing/2014/main" val="1856201151"/>
                  </a:ext>
                </a:extLst>
              </a:tr>
              <a:tr h="200009">
                <a:tc>
                  <a:txBody>
                    <a:bodyPr/>
                    <a:lstStyle/>
                    <a:p>
                      <a:pPr algn="ctr" fontAlgn="ctr"/>
                      <a:r>
                        <a:rPr kumimoji="0" lang="en-GB" sz="1200" b="0" i="0" u="none" strike="noStrike" kern="1200" cap="none" spc="0" normalizeH="0" baseline="0" noProof="0">
                          <a:ln>
                            <a:noFill/>
                          </a:ln>
                          <a:solidFill>
                            <a:prstClr val="black"/>
                          </a:solidFill>
                          <a:effectLst/>
                          <a:uLnTx/>
                          <a:uFillTx/>
                          <a:latin typeface="Calibri" panose="020F0502020204030204"/>
                          <a:ea typeface="+mn-ea"/>
                          <a:cs typeface="+mn-cs"/>
                        </a:rPr>
                        <a:t>(Siddharth et al, 2019)</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ctr" fontAlgn="ctr"/>
                      <a:r>
                        <a:rPr lang="en-GB" sz="1200" u="none" strike="noStrike" dirty="0">
                          <a:effectLst/>
                        </a:rPr>
                        <a:t>EEG, V</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u="none" strike="noStrike" dirty="0">
                          <a:effectLst/>
                        </a:rPr>
                        <a:t> Fusion of individual features mentioned above</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u="none" strike="noStrike">
                          <a:effectLst/>
                        </a:rPr>
                        <a:t>74.13, 73.94</a:t>
                      </a:r>
                      <a:endParaRPr lang="en-GB" sz="1200" b="0" i="0" u="none" strike="noStrike">
                        <a:solidFill>
                          <a:srgbClr val="000000"/>
                        </a:solidFill>
                        <a:effectLst/>
                        <a:latin typeface="Calibri" panose="020F0502020204030204" pitchFamily="34" charset="0"/>
                      </a:endParaRPr>
                    </a:p>
                  </a:txBody>
                  <a:tcPr marL="7432" marR="7432" marT="7432" marB="0" anchor="ctr"/>
                </a:tc>
                <a:extLst>
                  <a:ext uri="{0D108BD9-81ED-4DB2-BD59-A6C34878D82A}">
                    <a16:rowId xmlns:a16="http://schemas.microsoft.com/office/drawing/2014/main" val="1350431471"/>
                  </a:ext>
                </a:extLst>
              </a:tr>
              <a:tr h="564605">
                <a:tc>
                  <a:txBody>
                    <a:bodyPr/>
                    <a:lstStyle/>
                    <a:p>
                      <a:pPr algn="ctr" fontAlgn="ctr"/>
                      <a:r>
                        <a:rPr kumimoji="0" lang="en-GB" sz="1200" b="0" i="0" u="none" strike="noStrike" kern="1200" cap="none" spc="0" normalizeH="0" baseline="0" noProof="0">
                          <a:ln>
                            <a:noFill/>
                          </a:ln>
                          <a:solidFill>
                            <a:prstClr val="black"/>
                          </a:solidFill>
                          <a:effectLst/>
                          <a:uLnTx/>
                          <a:uFillTx/>
                          <a:latin typeface="Calibri" panose="020F0502020204030204"/>
                          <a:ea typeface="+mn-ea"/>
                          <a:cs typeface="+mn-cs"/>
                        </a:rPr>
                        <a:t>(Siddharth et al, 2019)</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ctr" fontAlgn="ctr"/>
                      <a:r>
                        <a:rPr lang="en-GB" sz="1200" u="none" strike="noStrike" dirty="0">
                          <a:effectLst/>
                        </a:rPr>
                        <a:t>EEG, V</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u="none" strike="noStrike" dirty="0">
                          <a:effectLst/>
                        </a:rPr>
                        <a:t> Fusion of individual features mentioned above (by taking mean PSD images and facial images per  every sec) and then passing them through a LSTM to account for time dependency</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b="1" u="none" strike="noStrike" dirty="0">
                          <a:solidFill>
                            <a:srgbClr val="FF0000"/>
                          </a:solidFill>
                          <a:effectLst/>
                        </a:rPr>
                        <a:t>78.34, 79.52</a:t>
                      </a:r>
                      <a:endParaRPr lang="en-GB" sz="1200" b="1" i="0" u="none" strike="noStrike" dirty="0">
                        <a:solidFill>
                          <a:srgbClr val="FF0000"/>
                        </a:solidFill>
                        <a:effectLst/>
                        <a:latin typeface="Calibri" panose="020F0502020204030204" pitchFamily="34" charset="0"/>
                      </a:endParaRPr>
                    </a:p>
                  </a:txBody>
                  <a:tcPr marL="7432" marR="7432" marT="7432" marB="0" anchor="ctr"/>
                </a:tc>
                <a:extLst>
                  <a:ext uri="{0D108BD9-81ED-4DB2-BD59-A6C34878D82A}">
                    <a16:rowId xmlns:a16="http://schemas.microsoft.com/office/drawing/2014/main" val="3302532306"/>
                  </a:ext>
                </a:extLst>
              </a:tr>
              <a:tr h="200009">
                <a:tc>
                  <a:txBody>
                    <a:bodyPr/>
                    <a:lstStyle/>
                    <a:p>
                      <a:pPr algn="ctr" fontAlgn="ctr"/>
                      <a:r>
                        <a:rPr kumimoji="0" lang="en-GB" sz="1200" b="0" i="0" u="none" strike="noStrike" kern="1200" cap="none" spc="0" normalizeH="0" baseline="0" noProof="0" dirty="0">
                          <a:ln>
                            <a:noFill/>
                          </a:ln>
                          <a:solidFill>
                            <a:prstClr val="black"/>
                          </a:solidFill>
                          <a:effectLst/>
                          <a:uLnTx/>
                          <a:uFillTx/>
                          <a:latin typeface="Calibri" panose="020F0502020204030204"/>
                          <a:ea typeface="+mn-ea"/>
                          <a:cs typeface="+mn-cs"/>
                        </a:rPr>
                        <a:t>(Siddharth et al, 2019)</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ctr" fontAlgn="ctr"/>
                      <a:r>
                        <a:rPr lang="en-GB" sz="1200" u="none" strike="noStrike" dirty="0">
                          <a:effectLst/>
                        </a:rPr>
                        <a:t>EEG, PPG, GSR</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u="none" strike="noStrike" dirty="0">
                          <a:effectLst/>
                        </a:rPr>
                        <a:t> Fusion of individual features mentioned above</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u="none" strike="noStrike" dirty="0">
                          <a:effectLst/>
                        </a:rPr>
                        <a:t>73.05, 71.87</a:t>
                      </a:r>
                      <a:endParaRPr lang="en-GB" sz="1200" b="0" i="0" u="none" strike="noStrike" dirty="0">
                        <a:solidFill>
                          <a:srgbClr val="000000"/>
                        </a:solidFill>
                        <a:effectLst/>
                        <a:latin typeface="Calibri" panose="020F0502020204030204" pitchFamily="34" charset="0"/>
                      </a:endParaRPr>
                    </a:p>
                  </a:txBody>
                  <a:tcPr marL="7432" marR="7432" marT="7432" marB="0" anchor="ctr"/>
                </a:tc>
                <a:extLst>
                  <a:ext uri="{0D108BD9-81ED-4DB2-BD59-A6C34878D82A}">
                    <a16:rowId xmlns:a16="http://schemas.microsoft.com/office/drawing/2014/main" val="1398343058"/>
                  </a:ext>
                </a:extLst>
              </a:tr>
              <a:tr h="400018">
                <a:tc>
                  <a:txBody>
                    <a:bodyPr/>
                    <a:lstStyle/>
                    <a:p>
                      <a:pPr algn="ctr" fontAlgn="ctr"/>
                      <a:r>
                        <a:rPr lang="en-GB" sz="1200" u="none" strike="noStrike" dirty="0">
                          <a:effectLst/>
                        </a:rPr>
                        <a:t>(Liu et al, 2016)</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ctr" fontAlgn="ctr"/>
                      <a:r>
                        <a:rPr lang="en-GB" sz="1200" u="none" strike="noStrike" dirty="0">
                          <a:effectLst/>
                        </a:rPr>
                        <a:t>EEG, EOG</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u="none" strike="noStrike" dirty="0">
                          <a:effectLst/>
                        </a:rPr>
                        <a:t> High level features using BDAE</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b="1" u="none" strike="noStrike" dirty="0">
                          <a:solidFill>
                            <a:srgbClr val="FF0000"/>
                          </a:solidFill>
                          <a:effectLst/>
                        </a:rPr>
                        <a:t>80.5, 85.2</a:t>
                      </a:r>
                      <a:endParaRPr lang="en-GB" sz="1200" b="1" i="0" u="none" strike="noStrike" dirty="0">
                        <a:solidFill>
                          <a:srgbClr val="FF0000"/>
                        </a:solidFill>
                        <a:effectLst/>
                        <a:latin typeface="Calibri" panose="020F0502020204030204" pitchFamily="34" charset="0"/>
                      </a:endParaRPr>
                    </a:p>
                  </a:txBody>
                  <a:tcPr marL="7432" marR="7432" marT="7432" marB="0" anchor="ctr"/>
                </a:tc>
                <a:extLst>
                  <a:ext uri="{0D108BD9-81ED-4DB2-BD59-A6C34878D82A}">
                    <a16:rowId xmlns:a16="http://schemas.microsoft.com/office/drawing/2014/main" val="487648745"/>
                  </a:ext>
                </a:extLst>
              </a:tr>
              <a:tr h="400018">
                <a:tc>
                  <a:txBody>
                    <a:bodyPr/>
                    <a:lstStyle/>
                    <a:p>
                      <a:pPr algn="ctr" fontAlgn="ctr"/>
                      <a:r>
                        <a:rPr lang="en-GB" sz="1200" b="0" i="0" u="none" strike="noStrike" dirty="0">
                          <a:solidFill>
                            <a:srgbClr val="000000"/>
                          </a:solidFill>
                          <a:effectLst/>
                          <a:latin typeface="Calibri" panose="020F0502020204030204" pitchFamily="34" charset="0"/>
                        </a:rPr>
                        <a:t>(Yin et al, 2017)</a:t>
                      </a:r>
                    </a:p>
                  </a:txBody>
                  <a:tcPr marL="7432" marR="7432" marT="7432" marB="0" anchor="ctr"/>
                </a:tc>
                <a:tc>
                  <a:txBody>
                    <a:bodyPr/>
                    <a:lstStyle/>
                    <a:p>
                      <a:pPr algn="ctr" fontAlgn="ctr"/>
                      <a:r>
                        <a:rPr lang="en-GB" sz="1200" u="none" strike="noStrike">
                          <a:effectLst/>
                        </a:rPr>
                        <a:t>All</a:t>
                      </a:r>
                      <a:endParaRPr lang="en-GB" sz="1200" b="0" i="0" u="none" strike="noStrike">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u="none" strike="noStrike" dirty="0">
                          <a:effectLst/>
                        </a:rPr>
                        <a:t> Hand crafted features and passed through a SAE network separately and fused in the end</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b="1" u="none" strike="noStrike">
                          <a:solidFill>
                            <a:srgbClr val="FF0000"/>
                          </a:solidFill>
                          <a:effectLst/>
                        </a:rPr>
                        <a:t>84.18, 83.04</a:t>
                      </a:r>
                      <a:endParaRPr lang="en-GB" sz="1200" b="1" i="0" u="none" strike="noStrike">
                        <a:solidFill>
                          <a:srgbClr val="FF0000"/>
                        </a:solidFill>
                        <a:effectLst/>
                        <a:latin typeface="Calibri" panose="020F0502020204030204" pitchFamily="34" charset="0"/>
                      </a:endParaRPr>
                    </a:p>
                  </a:txBody>
                  <a:tcPr marL="7432" marR="7432" marT="7432" marB="0" anchor="ctr"/>
                </a:tc>
                <a:extLst>
                  <a:ext uri="{0D108BD9-81ED-4DB2-BD59-A6C34878D82A}">
                    <a16:rowId xmlns:a16="http://schemas.microsoft.com/office/drawing/2014/main" val="1725619702"/>
                  </a:ext>
                </a:extLst>
              </a:tr>
              <a:tr h="400018">
                <a:tc>
                  <a:txBody>
                    <a:bodyPr/>
                    <a:lstStyle/>
                    <a:p>
                      <a:pPr algn="ctr" fontAlgn="ctr"/>
                      <a:r>
                        <a:rPr lang="en-GB" sz="1200" b="0" i="0" u="none" strike="noStrike" dirty="0">
                          <a:solidFill>
                            <a:srgbClr val="000000"/>
                          </a:solidFill>
                          <a:effectLst/>
                          <a:latin typeface="Calibri" panose="020F0502020204030204" pitchFamily="34" charset="0"/>
                        </a:rPr>
                        <a:t>(Tang et al, 2017)</a:t>
                      </a:r>
                    </a:p>
                  </a:txBody>
                  <a:tcPr marL="7432" marR="7432" marT="7432" marB="0" anchor="ctr"/>
                </a:tc>
                <a:tc>
                  <a:txBody>
                    <a:bodyPr/>
                    <a:lstStyle/>
                    <a:p>
                      <a:pPr algn="ctr" fontAlgn="ctr"/>
                      <a:r>
                        <a:rPr lang="en-GB" sz="1200" u="none" strike="noStrike" dirty="0">
                          <a:effectLst/>
                        </a:rPr>
                        <a:t>All</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u="none" strike="noStrike" dirty="0">
                          <a:effectLst/>
                        </a:rPr>
                        <a:t> DE and Time-Domain and dimension reductionality using a BDDAE network</a:t>
                      </a:r>
                      <a:endParaRPr lang="en-GB" sz="1200" b="0" i="0" u="none" strike="noStrike" dirty="0">
                        <a:solidFill>
                          <a:srgbClr val="000000"/>
                        </a:solidFill>
                        <a:effectLst/>
                        <a:latin typeface="Calibri" panose="020F0502020204030204" pitchFamily="34" charset="0"/>
                      </a:endParaRPr>
                    </a:p>
                  </a:txBody>
                  <a:tcPr marL="7432" marR="7432" marT="7432" marB="0" anchor="ctr"/>
                </a:tc>
                <a:tc>
                  <a:txBody>
                    <a:bodyPr/>
                    <a:lstStyle/>
                    <a:p>
                      <a:pPr algn="l" fontAlgn="ctr"/>
                      <a:r>
                        <a:rPr lang="en-GB" sz="1200" b="1" u="none" strike="noStrike" dirty="0">
                          <a:solidFill>
                            <a:srgbClr val="FF0000"/>
                          </a:solidFill>
                          <a:effectLst/>
                        </a:rPr>
                        <a:t>83.23, 83.82</a:t>
                      </a:r>
                      <a:endParaRPr lang="en-GB" sz="1200" b="1" i="0" u="none" strike="noStrike" dirty="0">
                        <a:solidFill>
                          <a:srgbClr val="FF0000"/>
                        </a:solidFill>
                        <a:effectLst/>
                        <a:latin typeface="Calibri" panose="020F0502020204030204" pitchFamily="34" charset="0"/>
                      </a:endParaRPr>
                    </a:p>
                  </a:txBody>
                  <a:tcPr marL="7432" marR="7432" marT="7432" marB="0" anchor="ctr"/>
                </a:tc>
                <a:extLst>
                  <a:ext uri="{0D108BD9-81ED-4DB2-BD59-A6C34878D82A}">
                    <a16:rowId xmlns:a16="http://schemas.microsoft.com/office/drawing/2014/main" val="3332188108"/>
                  </a:ext>
                </a:extLst>
              </a:tr>
            </a:tbl>
          </a:graphicData>
        </a:graphic>
      </p:graphicFrame>
    </p:spTree>
    <p:extLst>
      <p:ext uri="{BB962C8B-B14F-4D97-AF65-F5344CB8AC3E}">
        <p14:creationId xmlns:p14="http://schemas.microsoft.com/office/powerpoint/2010/main" val="19077180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121C3-4277-8805-1BD9-36AEA8E1BD12}"/>
              </a:ext>
            </a:extLst>
          </p:cNvPr>
          <p:cNvSpPr>
            <a:spLocks noGrp="1"/>
          </p:cNvSpPr>
          <p:nvPr>
            <p:ph type="title"/>
          </p:nvPr>
        </p:nvSpPr>
        <p:spPr>
          <a:xfrm>
            <a:off x="838200" y="332468"/>
            <a:ext cx="10515600" cy="1325563"/>
          </a:xfrm>
        </p:spPr>
        <p:txBody>
          <a:bodyPr/>
          <a:lstStyle/>
          <a:p>
            <a:r>
              <a:rPr lang="en-GB" b="1" dirty="0"/>
              <a:t>State-of-the-art</a:t>
            </a:r>
            <a:endParaRPr lang="en-GB" dirty="0"/>
          </a:p>
        </p:txBody>
      </p:sp>
      <p:sp>
        <p:nvSpPr>
          <p:cNvPr id="3" name="Content Placeholder 2">
            <a:extLst>
              <a:ext uri="{FF2B5EF4-FFF2-40B4-BE49-F238E27FC236}">
                <a16:creationId xmlns:a16="http://schemas.microsoft.com/office/drawing/2014/main" id="{879FC181-E899-937D-67B9-8873FE32BCF0}"/>
              </a:ext>
            </a:extLst>
          </p:cNvPr>
          <p:cNvSpPr>
            <a:spLocks noGrp="1"/>
          </p:cNvSpPr>
          <p:nvPr>
            <p:ph idx="1"/>
          </p:nvPr>
        </p:nvSpPr>
        <p:spPr>
          <a:xfrm>
            <a:off x="838200" y="1825625"/>
            <a:ext cx="10515600" cy="3900261"/>
          </a:xfrm>
        </p:spPr>
        <p:txBody>
          <a:bodyPr>
            <a:normAutofit fontScale="92500" lnSpcReduction="10000"/>
          </a:bodyPr>
          <a:lstStyle/>
          <a:p>
            <a:r>
              <a:rPr lang="en-GB" b="1" dirty="0"/>
              <a:t>Inferences</a:t>
            </a:r>
          </a:p>
          <a:p>
            <a:pPr marL="0" indent="0">
              <a:buNone/>
            </a:pPr>
            <a:endParaRPr lang="en-GB" b="1" dirty="0"/>
          </a:p>
          <a:p>
            <a:pPr lvl="1">
              <a:buFont typeface="Wingdings" panose="05000000000000000000" pitchFamily="2" charset="2"/>
              <a:buChar char="Ø"/>
            </a:pPr>
            <a:r>
              <a:rPr lang="en-GB" sz="2000" dirty="0"/>
              <a:t>In general, Multi-modal models classify arousal and valence better than those using single-modality.</a:t>
            </a:r>
          </a:p>
          <a:p>
            <a:pPr lvl="1">
              <a:lnSpc>
                <a:spcPct val="100000"/>
              </a:lnSpc>
              <a:buFont typeface="Wingdings" panose="05000000000000000000" pitchFamily="2" charset="2"/>
              <a:buChar char="Ø"/>
            </a:pPr>
            <a:r>
              <a:rPr lang="en-GB" sz="2000" dirty="0"/>
              <a:t>Overall, for a given modality, classification using visual modality achieves higher accuracy followed by EEG.</a:t>
            </a:r>
          </a:p>
          <a:p>
            <a:pPr lvl="1">
              <a:lnSpc>
                <a:spcPct val="100000"/>
              </a:lnSpc>
              <a:buFont typeface="Wingdings" panose="05000000000000000000" pitchFamily="2" charset="2"/>
              <a:buChar char="Ø"/>
            </a:pPr>
            <a:r>
              <a:rPr lang="en-GB" sz="2000" dirty="0"/>
              <a:t>Single modality ER model can perform better than MER model if the modalities are not chosen well.</a:t>
            </a:r>
          </a:p>
          <a:p>
            <a:pPr lvl="1">
              <a:lnSpc>
                <a:spcPct val="100000"/>
              </a:lnSpc>
              <a:buFont typeface="Wingdings" panose="05000000000000000000" pitchFamily="2" charset="2"/>
              <a:buChar char="Ø"/>
            </a:pPr>
            <a:r>
              <a:rPr lang="en-GB" sz="2000" dirty="0"/>
              <a:t>Models using DL based feature extraction strategies fare better than those using rule based or hand crafted features, though the difference is not significantly large.</a:t>
            </a:r>
          </a:p>
          <a:p>
            <a:pPr lvl="1">
              <a:lnSpc>
                <a:spcPct val="100000"/>
              </a:lnSpc>
              <a:buFont typeface="Wingdings" panose="05000000000000000000" pitchFamily="2" charset="2"/>
              <a:buChar char="Ø"/>
            </a:pPr>
            <a:r>
              <a:rPr lang="en-GB" sz="2000" dirty="0"/>
              <a:t>Following same feature extraction methodology on different databases does not yield similar accuracies. (poor generalization)</a:t>
            </a:r>
          </a:p>
        </p:txBody>
      </p:sp>
    </p:spTree>
    <p:extLst>
      <p:ext uri="{BB962C8B-B14F-4D97-AF65-F5344CB8AC3E}">
        <p14:creationId xmlns:p14="http://schemas.microsoft.com/office/powerpoint/2010/main" val="8712223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165DA-F6C7-128E-9D2F-C62E299AC087}"/>
              </a:ext>
            </a:extLst>
          </p:cNvPr>
          <p:cNvSpPr>
            <a:spLocks noGrp="1"/>
          </p:cNvSpPr>
          <p:nvPr>
            <p:ph type="title"/>
          </p:nvPr>
        </p:nvSpPr>
        <p:spPr/>
        <p:txBody>
          <a:bodyPr/>
          <a:lstStyle/>
          <a:p>
            <a:r>
              <a:rPr lang="en-GB" b="1" dirty="0"/>
              <a:t>Feature Extraction Methodology</a:t>
            </a:r>
          </a:p>
        </p:txBody>
      </p:sp>
      <p:pic>
        <p:nvPicPr>
          <p:cNvPr id="7" name="Content Placeholder 6" descr="Diagram">
            <a:extLst>
              <a:ext uri="{FF2B5EF4-FFF2-40B4-BE49-F238E27FC236}">
                <a16:creationId xmlns:a16="http://schemas.microsoft.com/office/drawing/2014/main" id="{4BFA5B52-6A6F-7292-2460-9A073CE52A5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40425" y="2391565"/>
            <a:ext cx="8911149" cy="2074870"/>
          </a:xfrm>
        </p:spPr>
      </p:pic>
    </p:spTree>
    <p:extLst>
      <p:ext uri="{BB962C8B-B14F-4D97-AF65-F5344CB8AC3E}">
        <p14:creationId xmlns:p14="http://schemas.microsoft.com/office/powerpoint/2010/main" val="21163246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165DA-F6C7-128E-9D2F-C62E299AC087}"/>
              </a:ext>
            </a:extLst>
          </p:cNvPr>
          <p:cNvSpPr>
            <a:spLocks noGrp="1"/>
          </p:cNvSpPr>
          <p:nvPr>
            <p:ph type="title"/>
          </p:nvPr>
        </p:nvSpPr>
        <p:spPr/>
        <p:txBody>
          <a:bodyPr/>
          <a:lstStyle/>
          <a:p>
            <a:r>
              <a:rPr lang="en-GB" b="1" dirty="0"/>
              <a:t>Feature Extraction Methodology</a:t>
            </a:r>
          </a:p>
        </p:txBody>
      </p:sp>
      <p:sp>
        <p:nvSpPr>
          <p:cNvPr id="4" name="Content Placeholder 3">
            <a:extLst>
              <a:ext uri="{FF2B5EF4-FFF2-40B4-BE49-F238E27FC236}">
                <a16:creationId xmlns:a16="http://schemas.microsoft.com/office/drawing/2014/main" id="{57B53E0A-B987-DEE0-DAC7-F165EA49C054}"/>
              </a:ext>
            </a:extLst>
          </p:cNvPr>
          <p:cNvSpPr>
            <a:spLocks noGrp="1"/>
          </p:cNvSpPr>
          <p:nvPr>
            <p:ph idx="1"/>
          </p:nvPr>
        </p:nvSpPr>
        <p:spPr/>
        <p:txBody>
          <a:bodyPr>
            <a:normAutofit/>
          </a:bodyPr>
          <a:lstStyle/>
          <a:p>
            <a:r>
              <a:rPr lang="en-GB" b="1" dirty="0"/>
              <a:t>Data Pre-Processing</a:t>
            </a:r>
          </a:p>
          <a:p>
            <a:pPr lvl="1"/>
            <a:r>
              <a:rPr lang="en-GB" b="1" dirty="0"/>
              <a:t>Videos</a:t>
            </a:r>
            <a:r>
              <a:rPr lang="en-GB" dirty="0"/>
              <a:t>:</a:t>
            </a:r>
          </a:p>
          <a:p>
            <a:pPr lvl="2"/>
            <a:r>
              <a:rPr lang="en-GB" b="1" dirty="0"/>
              <a:t>Segmentation</a:t>
            </a:r>
          </a:p>
          <a:p>
            <a:pPr lvl="2"/>
            <a:r>
              <a:rPr lang="en-GB" b="1" dirty="0"/>
              <a:t>Face detection</a:t>
            </a:r>
            <a:endParaRPr lang="en-GB" dirty="0"/>
          </a:p>
          <a:p>
            <a:pPr lvl="3"/>
            <a:r>
              <a:rPr lang="en-GB" dirty="0"/>
              <a:t>Viola-jones algorithm (Viola et al, 2001) </a:t>
            </a:r>
          </a:p>
          <a:p>
            <a:pPr lvl="3"/>
            <a:r>
              <a:rPr lang="en-GB" dirty="0"/>
              <a:t>OpenCV (Itseez: The OpenCV Reference Manual, 2.4.9.0 </a:t>
            </a:r>
            <a:r>
              <a:rPr lang="en-GB" dirty="0" err="1"/>
              <a:t>edn</a:t>
            </a:r>
            <a:r>
              <a:rPr lang="en-GB" dirty="0"/>
              <a:t>. (April 2014))</a:t>
            </a:r>
          </a:p>
          <a:p>
            <a:pPr lvl="2"/>
            <a:r>
              <a:rPr lang="en-GB" b="1" dirty="0"/>
              <a:t>Resolution</a:t>
            </a:r>
            <a:endParaRPr lang="en-GB" dirty="0"/>
          </a:p>
        </p:txBody>
      </p:sp>
    </p:spTree>
    <p:extLst>
      <p:ext uri="{BB962C8B-B14F-4D97-AF65-F5344CB8AC3E}">
        <p14:creationId xmlns:p14="http://schemas.microsoft.com/office/powerpoint/2010/main" val="29586585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165DA-F6C7-128E-9D2F-C62E299AC087}"/>
              </a:ext>
            </a:extLst>
          </p:cNvPr>
          <p:cNvSpPr>
            <a:spLocks noGrp="1"/>
          </p:cNvSpPr>
          <p:nvPr>
            <p:ph type="title"/>
          </p:nvPr>
        </p:nvSpPr>
        <p:spPr/>
        <p:txBody>
          <a:bodyPr/>
          <a:lstStyle/>
          <a:p>
            <a:r>
              <a:rPr lang="en-GB" b="1" dirty="0"/>
              <a:t>Feature Extraction Methodology</a:t>
            </a:r>
          </a:p>
        </p:txBody>
      </p:sp>
      <p:sp>
        <p:nvSpPr>
          <p:cNvPr id="4" name="Content Placeholder 3">
            <a:extLst>
              <a:ext uri="{FF2B5EF4-FFF2-40B4-BE49-F238E27FC236}">
                <a16:creationId xmlns:a16="http://schemas.microsoft.com/office/drawing/2014/main" id="{57B53E0A-B987-DEE0-DAC7-F165EA49C054}"/>
              </a:ext>
            </a:extLst>
          </p:cNvPr>
          <p:cNvSpPr>
            <a:spLocks noGrp="1"/>
          </p:cNvSpPr>
          <p:nvPr>
            <p:ph idx="1"/>
          </p:nvPr>
        </p:nvSpPr>
        <p:spPr/>
        <p:txBody>
          <a:bodyPr>
            <a:normAutofit/>
          </a:bodyPr>
          <a:lstStyle/>
          <a:p>
            <a:r>
              <a:rPr lang="en-GB" b="1" dirty="0"/>
              <a:t>Data Pre-Processing</a:t>
            </a:r>
          </a:p>
          <a:p>
            <a:pPr lvl="1"/>
            <a:r>
              <a:rPr lang="en-GB" b="1" dirty="0"/>
              <a:t>Videos</a:t>
            </a:r>
            <a:r>
              <a:rPr lang="en-GB" dirty="0"/>
              <a:t>:</a:t>
            </a:r>
          </a:p>
          <a:p>
            <a:pPr lvl="2"/>
            <a:r>
              <a:rPr lang="en-GB" b="1" dirty="0"/>
              <a:t>Segmentation</a:t>
            </a:r>
            <a:r>
              <a:rPr lang="en-GB" dirty="0"/>
              <a:t>: the input videos has certain sampling rate (frames per second) at which an image frame is generated. This should be set taking into considerations on both computation cost and sampling rate of other modalities (for parallel or combined feature extraction)</a:t>
            </a:r>
          </a:p>
          <a:p>
            <a:pPr lvl="2"/>
            <a:r>
              <a:rPr lang="en-GB" b="1" dirty="0"/>
              <a:t>Face detection</a:t>
            </a:r>
            <a:r>
              <a:rPr lang="en-GB" dirty="0"/>
              <a:t>: image from each frame is processed to highlight or crop into the region containing only face for better feature extraction. Popularly, Viola-jones (20) algorithm or OpenCV (7) are used for face detection.</a:t>
            </a:r>
          </a:p>
          <a:p>
            <a:pPr lvl="2"/>
            <a:r>
              <a:rPr lang="en-GB" b="1" dirty="0"/>
              <a:t>Resolution</a:t>
            </a:r>
            <a:r>
              <a:rPr lang="en-GB" dirty="0"/>
              <a:t>: each image is resized according to the input dimensions of the model.</a:t>
            </a:r>
          </a:p>
          <a:p>
            <a:endParaRPr lang="en-GB" dirty="0"/>
          </a:p>
        </p:txBody>
      </p:sp>
    </p:spTree>
    <p:extLst>
      <p:ext uri="{BB962C8B-B14F-4D97-AF65-F5344CB8AC3E}">
        <p14:creationId xmlns:p14="http://schemas.microsoft.com/office/powerpoint/2010/main" val="33379997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CB079-9318-C83B-A0EF-FC62A5B1CF5B}"/>
              </a:ext>
            </a:extLst>
          </p:cNvPr>
          <p:cNvSpPr>
            <a:spLocks noGrp="1"/>
          </p:cNvSpPr>
          <p:nvPr>
            <p:ph type="title"/>
          </p:nvPr>
        </p:nvSpPr>
        <p:spPr/>
        <p:txBody>
          <a:bodyPr/>
          <a:lstStyle/>
          <a:p>
            <a:r>
              <a:rPr lang="en-GB" b="1" dirty="0"/>
              <a:t>Feature Extraction Methodology</a:t>
            </a:r>
            <a:endParaRPr lang="en-GB" dirty="0"/>
          </a:p>
        </p:txBody>
      </p:sp>
      <p:sp>
        <p:nvSpPr>
          <p:cNvPr id="3" name="Content Placeholder 2">
            <a:extLst>
              <a:ext uri="{FF2B5EF4-FFF2-40B4-BE49-F238E27FC236}">
                <a16:creationId xmlns:a16="http://schemas.microsoft.com/office/drawing/2014/main" id="{94FCFE1E-8FAE-1A01-C581-470E14D5302A}"/>
              </a:ext>
            </a:extLst>
          </p:cNvPr>
          <p:cNvSpPr>
            <a:spLocks noGrp="1"/>
          </p:cNvSpPr>
          <p:nvPr>
            <p:ph idx="1"/>
          </p:nvPr>
        </p:nvSpPr>
        <p:spPr/>
        <p:txBody>
          <a:bodyPr>
            <a:normAutofit lnSpcReduction="10000"/>
          </a:bodyPr>
          <a:lstStyle/>
          <a:p>
            <a:r>
              <a:rPr lang="en-GB" b="1" dirty="0"/>
              <a:t>Data Pre-Processing</a:t>
            </a:r>
          </a:p>
          <a:p>
            <a:pPr lvl="1"/>
            <a:r>
              <a:rPr lang="en-GB" b="1" dirty="0"/>
              <a:t>Physiological signals</a:t>
            </a:r>
            <a:r>
              <a:rPr lang="en-GB" dirty="0"/>
              <a:t>:</a:t>
            </a:r>
          </a:p>
          <a:p>
            <a:pPr lvl="2"/>
            <a:r>
              <a:rPr lang="en-GB" b="1" dirty="0"/>
              <a:t>Filtering</a:t>
            </a:r>
          </a:p>
          <a:p>
            <a:pPr lvl="2"/>
            <a:r>
              <a:rPr lang="en-GB" b="1" dirty="0"/>
              <a:t>Segmentation</a:t>
            </a:r>
          </a:p>
          <a:p>
            <a:pPr lvl="2"/>
            <a:r>
              <a:rPr lang="en-GB" b="1" dirty="0"/>
              <a:t>Hamming</a:t>
            </a:r>
            <a:r>
              <a:rPr lang="en-GB" dirty="0"/>
              <a:t>: </a:t>
            </a:r>
          </a:p>
          <a:p>
            <a:pPr lvl="3"/>
            <a:r>
              <a:rPr lang="en-GB" dirty="0"/>
              <a:t>The Hamming window function is given by: </a:t>
            </a:r>
          </a:p>
          <a:p>
            <a:pPr lvl="3"/>
            <a:endParaRPr lang="en-GB" dirty="0"/>
          </a:p>
          <a:p>
            <a:pPr lvl="3"/>
            <a:endParaRPr lang="en-GB" dirty="0"/>
          </a:p>
          <a:p>
            <a:pPr lvl="3"/>
            <a:endParaRPr lang="en-GB" dirty="0"/>
          </a:p>
          <a:p>
            <a:pPr marL="1371600" lvl="3" indent="0">
              <a:buNone/>
            </a:pPr>
            <a:r>
              <a:rPr lang="en-GB" dirty="0"/>
              <a:t>	where n is the sample index and N is the length of the window.</a:t>
            </a:r>
          </a:p>
          <a:p>
            <a:pPr lvl="2"/>
            <a:r>
              <a:rPr lang="en-GB" b="1" dirty="0"/>
              <a:t>Discrete Fourier transform (DFT): </a:t>
            </a:r>
            <a:r>
              <a:rPr lang="en-GB" dirty="0"/>
              <a:t>used to convert the signal from time domain to frequency domain.</a:t>
            </a:r>
          </a:p>
          <a:p>
            <a:pPr lvl="2"/>
            <a:r>
              <a:rPr lang="en-GB" b="1" dirty="0"/>
              <a:t>Discrete Wavelet transform (DWT): </a:t>
            </a:r>
            <a:r>
              <a:rPr lang="en-GB" dirty="0"/>
              <a:t>used to remove noise from signals.</a:t>
            </a:r>
          </a:p>
        </p:txBody>
      </p:sp>
      <p:pic>
        <p:nvPicPr>
          <p:cNvPr id="4" name="Picture 3">
            <a:extLst>
              <a:ext uri="{FF2B5EF4-FFF2-40B4-BE49-F238E27FC236}">
                <a16:creationId xmlns:a16="http://schemas.microsoft.com/office/drawing/2014/main" id="{D1FCAD74-9C72-F6DE-AF2B-119331A428B6}"/>
              </a:ext>
            </a:extLst>
          </p:cNvPr>
          <p:cNvPicPr>
            <a:picLocks noChangeAspect="1"/>
          </p:cNvPicPr>
          <p:nvPr/>
        </p:nvPicPr>
        <p:blipFill>
          <a:blip r:embed="rId2"/>
          <a:stretch>
            <a:fillRect/>
          </a:stretch>
        </p:blipFill>
        <p:spPr>
          <a:xfrm>
            <a:off x="4002187" y="3783086"/>
            <a:ext cx="3676695" cy="900912"/>
          </a:xfrm>
          <a:prstGeom prst="rect">
            <a:avLst/>
          </a:prstGeom>
        </p:spPr>
      </p:pic>
    </p:spTree>
    <p:extLst>
      <p:ext uri="{BB962C8B-B14F-4D97-AF65-F5344CB8AC3E}">
        <p14:creationId xmlns:p14="http://schemas.microsoft.com/office/powerpoint/2010/main" val="33100794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CB079-9318-C83B-A0EF-FC62A5B1CF5B}"/>
              </a:ext>
            </a:extLst>
          </p:cNvPr>
          <p:cNvSpPr>
            <a:spLocks noGrp="1"/>
          </p:cNvSpPr>
          <p:nvPr>
            <p:ph type="title"/>
          </p:nvPr>
        </p:nvSpPr>
        <p:spPr/>
        <p:txBody>
          <a:bodyPr/>
          <a:lstStyle/>
          <a:p>
            <a:r>
              <a:rPr lang="en-GB" b="1" dirty="0"/>
              <a:t>Feature Extraction Methodology</a:t>
            </a:r>
            <a:endParaRPr lang="en-GB" dirty="0"/>
          </a:p>
        </p:txBody>
      </p:sp>
      <p:sp>
        <p:nvSpPr>
          <p:cNvPr id="3" name="Content Placeholder 2">
            <a:extLst>
              <a:ext uri="{FF2B5EF4-FFF2-40B4-BE49-F238E27FC236}">
                <a16:creationId xmlns:a16="http://schemas.microsoft.com/office/drawing/2014/main" id="{94FCFE1E-8FAE-1A01-C581-470E14D5302A}"/>
              </a:ext>
            </a:extLst>
          </p:cNvPr>
          <p:cNvSpPr>
            <a:spLocks noGrp="1"/>
          </p:cNvSpPr>
          <p:nvPr>
            <p:ph idx="1"/>
          </p:nvPr>
        </p:nvSpPr>
        <p:spPr/>
        <p:txBody>
          <a:bodyPr>
            <a:normAutofit/>
          </a:bodyPr>
          <a:lstStyle/>
          <a:p>
            <a:r>
              <a:rPr lang="en-GB" b="1" dirty="0"/>
              <a:t>Data Pre-Processing</a:t>
            </a:r>
          </a:p>
          <a:p>
            <a:pPr lvl="1"/>
            <a:r>
              <a:rPr lang="en-GB" b="1" dirty="0"/>
              <a:t>Physiological signals</a:t>
            </a:r>
            <a:r>
              <a:rPr lang="en-GB" dirty="0"/>
              <a:t>:</a:t>
            </a:r>
          </a:p>
          <a:p>
            <a:pPr lvl="2"/>
            <a:r>
              <a:rPr lang="en-GB" b="1" dirty="0"/>
              <a:t>Filtering and Emphasizing</a:t>
            </a:r>
            <a:r>
              <a:rPr lang="en-GB" dirty="0"/>
              <a:t>: unnecessary frequencies and artifacts occurred during data collection can be removed by applying low-pass, high-pass and band-pass filters respectively. Consequently, filtering can be used to emphasize the high frequencies as they usually have low amplitudes. This is beneficial during Fourier transform computation.</a:t>
            </a:r>
          </a:p>
          <a:p>
            <a:pPr lvl="2"/>
            <a:r>
              <a:rPr lang="en-GB" b="1" dirty="0"/>
              <a:t>Segmentation</a:t>
            </a:r>
            <a:r>
              <a:rPr lang="en-GB" dirty="0"/>
              <a:t>: similar to videos, bio signals are divided into windows (frames) and the length of the window is chosen as per requirement (keeping in mind the frame rate of videos). Consecutive windows are overlapped (around 50%) so that spectral information is not lost (non-stationary signals). Additionally, signal within each window is assumed to be stationary.</a:t>
            </a:r>
          </a:p>
        </p:txBody>
      </p:sp>
    </p:spTree>
    <p:extLst>
      <p:ext uri="{BB962C8B-B14F-4D97-AF65-F5344CB8AC3E}">
        <p14:creationId xmlns:p14="http://schemas.microsoft.com/office/powerpoint/2010/main" val="8091591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BCECB-6EA9-C37D-C0B5-FECDDCF35B75}"/>
              </a:ext>
            </a:extLst>
          </p:cNvPr>
          <p:cNvSpPr>
            <a:spLocks noGrp="1"/>
          </p:cNvSpPr>
          <p:nvPr>
            <p:ph type="title"/>
          </p:nvPr>
        </p:nvSpPr>
        <p:spPr/>
        <p:txBody>
          <a:bodyPr/>
          <a:lstStyle/>
          <a:p>
            <a:r>
              <a:rPr lang="en-GB" b="1" dirty="0"/>
              <a:t>Feature Extraction Methodology</a:t>
            </a:r>
            <a:endParaRPr lang="en-GB" dirty="0"/>
          </a:p>
        </p:txBody>
      </p:sp>
      <p:sp>
        <p:nvSpPr>
          <p:cNvPr id="3" name="Content Placeholder 2">
            <a:extLst>
              <a:ext uri="{FF2B5EF4-FFF2-40B4-BE49-F238E27FC236}">
                <a16:creationId xmlns:a16="http://schemas.microsoft.com/office/drawing/2014/main" id="{9D295C17-8C74-BD56-FD71-4FBF27887A72}"/>
              </a:ext>
            </a:extLst>
          </p:cNvPr>
          <p:cNvSpPr>
            <a:spLocks noGrp="1"/>
          </p:cNvSpPr>
          <p:nvPr>
            <p:ph idx="1"/>
          </p:nvPr>
        </p:nvSpPr>
        <p:spPr/>
        <p:txBody>
          <a:bodyPr>
            <a:normAutofit/>
          </a:bodyPr>
          <a:lstStyle/>
          <a:p>
            <a:r>
              <a:rPr lang="en-GB" b="1" dirty="0"/>
              <a:t>Feature Extraction</a:t>
            </a:r>
          </a:p>
          <a:p>
            <a:pPr lvl="1"/>
            <a:r>
              <a:rPr lang="en-GB" b="1" dirty="0"/>
              <a:t>Hand crafted features:</a:t>
            </a:r>
          </a:p>
          <a:p>
            <a:pPr lvl="2"/>
            <a:r>
              <a:rPr lang="en-GB" b="1" dirty="0"/>
              <a:t>Videos</a:t>
            </a:r>
          </a:p>
          <a:p>
            <a:pPr lvl="3"/>
            <a:r>
              <a:rPr lang="en-GB" b="1" dirty="0"/>
              <a:t>Facial landmarks: </a:t>
            </a:r>
            <a:r>
              <a:rPr lang="en-GB" dirty="0"/>
              <a:t>Chehra algorithm (Asthana et al, 2014) </a:t>
            </a:r>
            <a:endParaRPr lang="en-GB" b="1" dirty="0"/>
          </a:p>
        </p:txBody>
      </p:sp>
      <p:sp>
        <p:nvSpPr>
          <p:cNvPr id="5" name="TextBox 4">
            <a:extLst>
              <a:ext uri="{FF2B5EF4-FFF2-40B4-BE49-F238E27FC236}">
                <a16:creationId xmlns:a16="http://schemas.microsoft.com/office/drawing/2014/main" id="{E7ADA0A7-B42A-A065-A891-E89FA105446F}"/>
              </a:ext>
            </a:extLst>
          </p:cNvPr>
          <p:cNvSpPr txBox="1"/>
          <p:nvPr/>
        </p:nvSpPr>
        <p:spPr>
          <a:xfrm>
            <a:off x="838200" y="3429000"/>
            <a:ext cx="6003347" cy="2585323"/>
          </a:xfrm>
          <a:prstGeom prst="rect">
            <a:avLst/>
          </a:prstGeom>
          <a:noFill/>
        </p:spPr>
        <p:txBody>
          <a:bodyPr wrap="square">
            <a:spAutoFit/>
          </a:bodyPr>
          <a:lstStyle/>
          <a:p>
            <a:pPr marL="1600200" lvl="3" indent="-228600" algn="just">
              <a:lnSpc>
                <a:spcPct val="90000"/>
              </a:lnSpc>
              <a:spcBef>
                <a:spcPts val="500"/>
              </a:spcBef>
              <a:buFont typeface="Arial" panose="020B0604020202020204" pitchFamily="34" charset="0"/>
              <a:buChar char="•"/>
            </a:pPr>
            <a:r>
              <a:rPr lang="en-GB" b="1" dirty="0"/>
              <a:t>Facial Action Coding System (Ekman et al, 1978) or Action Units (AUs): </a:t>
            </a:r>
            <a:r>
              <a:rPr lang="en-GB" dirty="0"/>
              <a:t>the features obtained from facial landmarks for a given session can be used to determine high level features called Action Units based on (Ekman et al, 1980)  or gestures (Caridakis et al, 2011) (lip, eye, head position/movements). In turn, these AUs or gestures are associated with a certain emotion (Kleinsmith et al, 2013).</a:t>
            </a:r>
          </a:p>
        </p:txBody>
      </p:sp>
      <p:pic>
        <p:nvPicPr>
          <p:cNvPr id="7" name="Picture 6">
            <a:extLst>
              <a:ext uri="{FF2B5EF4-FFF2-40B4-BE49-F238E27FC236}">
                <a16:creationId xmlns:a16="http://schemas.microsoft.com/office/drawing/2014/main" id="{27A0FB87-2C26-A02B-19F6-E1F859EA8102}"/>
              </a:ext>
            </a:extLst>
          </p:cNvPr>
          <p:cNvPicPr>
            <a:picLocks noChangeAspect="1"/>
          </p:cNvPicPr>
          <p:nvPr/>
        </p:nvPicPr>
        <p:blipFill>
          <a:blip r:embed="rId2"/>
          <a:stretch>
            <a:fillRect/>
          </a:stretch>
        </p:blipFill>
        <p:spPr>
          <a:xfrm>
            <a:off x="8551718" y="1518797"/>
            <a:ext cx="2802082" cy="1513687"/>
          </a:xfrm>
          <a:prstGeom prst="rect">
            <a:avLst/>
          </a:prstGeom>
        </p:spPr>
      </p:pic>
      <p:graphicFrame>
        <p:nvGraphicFramePr>
          <p:cNvPr id="8" name="Table 7">
            <a:extLst>
              <a:ext uri="{FF2B5EF4-FFF2-40B4-BE49-F238E27FC236}">
                <a16:creationId xmlns:a16="http://schemas.microsoft.com/office/drawing/2014/main" id="{DC49A146-5FC3-698D-4D2F-1F5893FB831C}"/>
              </a:ext>
            </a:extLst>
          </p:cNvPr>
          <p:cNvGraphicFramePr>
            <a:graphicFrameLocks noGrp="1"/>
          </p:cNvGraphicFramePr>
          <p:nvPr>
            <p:extLst>
              <p:ext uri="{D42A27DB-BD31-4B8C-83A1-F6EECF244321}">
                <p14:modId xmlns:p14="http://schemas.microsoft.com/office/powerpoint/2010/main" val="3257162014"/>
              </p:ext>
            </p:extLst>
          </p:nvPr>
        </p:nvGraphicFramePr>
        <p:xfrm>
          <a:off x="7502236" y="3429000"/>
          <a:ext cx="3851564" cy="2926080"/>
        </p:xfrm>
        <a:graphic>
          <a:graphicData uri="http://schemas.openxmlformats.org/drawingml/2006/table">
            <a:tbl>
              <a:tblPr/>
              <a:tblGrid>
                <a:gridCol w="1925782">
                  <a:extLst>
                    <a:ext uri="{9D8B030D-6E8A-4147-A177-3AD203B41FA5}">
                      <a16:colId xmlns:a16="http://schemas.microsoft.com/office/drawing/2014/main" val="1298555985"/>
                    </a:ext>
                  </a:extLst>
                </a:gridCol>
                <a:gridCol w="1925782">
                  <a:extLst>
                    <a:ext uri="{9D8B030D-6E8A-4147-A177-3AD203B41FA5}">
                      <a16:colId xmlns:a16="http://schemas.microsoft.com/office/drawing/2014/main" val="2930056792"/>
                    </a:ext>
                  </a:extLst>
                </a:gridCol>
              </a:tblGrid>
              <a:tr h="293543">
                <a:tc>
                  <a:txBody>
                    <a:bodyPr/>
                    <a:lstStyle/>
                    <a:p>
                      <a:pPr algn="ctr"/>
                      <a:r>
                        <a:rPr lang="en-GB">
                          <a:effectLst/>
                        </a:rPr>
                        <a:t>Emotion</a:t>
                      </a:r>
                    </a:p>
                  </a:txBody>
                  <a:tcPr marR="160020" anchor="ctr">
                    <a:lnL w="7620" cap="flat" cmpd="sng" algn="ctr">
                      <a:solidFill>
                        <a:srgbClr val="A2A9B1"/>
                      </a:solidFill>
                      <a:prstDash val="solid"/>
                      <a:round/>
                      <a:headEnd type="none" w="med" len="med"/>
                      <a:tailEnd type="none" w="med" len="med"/>
                    </a:lnL>
                    <a:lnR w="7620" cap="flat" cmpd="sng" algn="ctr">
                      <a:solidFill>
                        <a:srgbClr val="A2A9B1"/>
                      </a:solidFill>
                      <a:prstDash val="solid"/>
                      <a:round/>
                      <a:headEnd type="none" w="med" len="med"/>
                      <a:tailEnd type="none" w="med" len="med"/>
                    </a:lnR>
                    <a:lnT w="7620" cap="flat" cmpd="sng" algn="ctr">
                      <a:solidFill>
                        <a:srgbClr val="A2A9B1"/>
                      </a:solidFill>
                      <a:prstDash val="solid"/>
                      <a:round/>
                      <a:headEnd type="none" w="med" len="med"/>
                      <a:tailEnd type="none" w="med" len="med"/>
                    </a:lnT>
                    <a:lnB w="7620" cap="flat" cmpd="sng" algn="ctr">
                      <a:solidFill>
                        <a:srgbClr val="A2A9B1"/>
                      </a:solidFill>
                      <a:prstDash val="solid"/>
                      <a:round/>
                      <a:headEnd type="none" w="med" len="med"/>
                      <a:tailEnd type="none" w="med" len="med"/>
                    </a:lnB>
                    <a:solidFill>
                      <a:srgbClr val="EAECF0"/>
                    </a:solidFill>
                  </a:tcPr>
                </a:tc>
                <a:tc>
                  <a:txBody>
                    <a:bodyPr/>
                    <a:lstStyle/>
                    <a:p>
                      <a:pPr algn="ctr"/>
                      <a:r>
                        <a:rPr lang="en-GB">
                          <a:effectLst/>
                        </a:rPr>
                        <a:t>Action units</a:t>
                      </a:r>
                    </a:p>
                  </a:txBody>
                  <a:tcPr marR="160020" anchor="ctr">
                    <a:lnL w="7620" cap="flat" cmpd="sng" algn="ctr">
                      <a:solidFill>
                        <a:srgbClr val="A2A9B1"/>
                      </a:solidFill>
                      <a:prstDash val="solid"/>
                      <a:round/>
                      <a:headEnd type="none" w="med" len="med"/>
                      <a:tailEnd type="none" w="med" len="med"/>
                    </a:lnL>
                    <a:lnR w="7620" cap="flat" cmpd="sng" algn="ctr">
                      <a:solidFill>
                        <a:srgbClr val="A2A9B1"/>
                      </a:solidFill>
                      <a:prstDash val="solid"/>
                      <a:round/>
                      <a:headEnd type="none" w="med" len="med"/>
                      <a:tailEnd type="none" w="med" len="med"/>
                    </a:lnR>
                    <a:lnT w="7620" cap="flat" cmpd="sng" algn="ctr">
                      <a:solidFill>
                        <a:srgbClr val="A2A9B1"/>
                      </a:solidFill>
                      <a:prstDash val="solid"/>
                      <a:round/>
                      <a:headEnd type="none" w="med" len="med"/>
                      <a:tailEnd type="none" w="med" len="med"/>
                    </a:lnT>
                    <a:lnB w="7620" cap="flat" cmpd="sng" algn="ctr">
                      <a:solidFill>
                        <a:srgbClr val="A2A9B1"/>
                      </a:solidFill>
                      <a:prstDash val="solid"/>
                      <a:round/>
                      <a:headEnd type="none" w="med" len="med"/>
                      <a:tailEnd type="none" w="med" len="med"/>
                    </a:lnB>
                    <a:solidFill>
                      <a:srgbClr val="EAECF0"/>
                    </a:solidFill>
                  </a:tcPr>
                </a:tc>
                <a:extLst>
                  <a:ext uri="{0D108BD9-81ED-4DB2-BD59-A6C34878D82A}">
                    <a16:rowId xmlns:a16="http://schemas.microsoft.com/office/drawing/2014/main" val="2586493140"/>
                  </a:ext>
                </a:extLst>
              </a:tr>
              <a:tr h="293543">
                <a:tc>
                  <a:txBody>
                    <a:bodyPr/>
                    <a:lstStyle/>
                    <a:p>
                      <a:r>
                        <a:rPr lang="en-GB">
                          <a:effectLst/>
                        </a:rPr>
                        <a:t>Happiness</a:t>
                      </a:r>
                    </a:p>
                  </a:txBody>
                  <a:tcPr anchor="ctr">
                    <a:lnL w="7620" cap="flat" cmpd="sng" algn="ctr">
                      <a:solidFill>
                        <a:srgbClr val="A2A9B1"/>
                      </a:solidFill>
                      <a:prstDash val="solid"/>
                      <a:round/>
                      <a:headEnd type="none" w="med" len="med"/>
                      <a:tailEnd type="none" w="med" len="med"/>
                    </a:lnL>
                    <a:lnR w="7620" cap="flat" cmpd="sng" algn="ctr">
                      <a:solidFill>
                        <a:srgbClr val="A2A9B1"/>
                      </a:solidFill>
                      <a:prstDash val="solid"/>
                      <a:round/>
                      <a:headEnd type="none" w="med" len="med"/>
                      <a:tailEnd type="none" w="med" len="med"/>
                    </a:lnR>
                    <a:lnT w="7620" cap="flat" cmpd="sng" algn="ctr">
                      <a:solidFill>
                        <a:srgbClr val="A2A9B1"/>
                      </a:solidFill>
                      <a:prstDash val="solid"/>
                      <a:round/>
                      <a:headEnd type="none" w="med" len="med"/>
                      <a:tailEnd type="none" w="med" len="med"/>
                    </a:lnT>
                    <a:lnB w="7620" cap="flat" cmpd="sng" algn="ctr">
                      <a:solidFill>
                        <a:srgbClr val="A2A9B1"/>
                      </a:solidFill>
                      <a:prstDash val="solid"/>
                      <a:round/>
                      <a:headEnd type="none" w="med" len="med"/>
                      <a:tailEnd type="none" w="med" len="med"/>
                    </a:lnB>
                    <a:solidFill>
                      <a:srgbClr val="F8F9FA"/>
                    </a:solidFill>
                  </a:tcPr>
                </a:tc>
                <a:tc>
                  <a:txBody>
                    <a:bodyPr/>
                    <a:lstStyle/>
                    <a:p>
                      <a:r>
                        <a:rPr lang="en-GB">
                          <a:effectLst/>
                        </a:rPr>
                        <a:t>6+12</a:t>
                      </a:r>
                    </a:p>
                  </a:txBody>
                  <a:tcPr anchor="ctr">
                    <a:lnL w="7620" cap="flat" cmpd="sng" algn="ctr">
                      <a:solidFill>
                        <a:srgbClr val="A2A9B1"/>
                      </a:solidFill>
                      <a:prstDash val="solid"/>
                      <a:round/>
                      <a:headEnd type="none" w="med" len="med"/>
                      <a:tailEnd type="none" w="med" len="med"/>
                    </a:lnL>
                    <a:lnR w="7620" cap="flat" cmpd="sng" algn="ctr">
                      <a:solidFill>
                        <a:srgbClr val="A2A9B1"/>
                      </a:solidFill>
                      <a:prstDash val="solid"/>
                      <a:round/>
                      <a:headEnd type="none" w="med" len="med"/>
                      <a:tailEnd type="none" w="med" len="med"/>
                    </a:lnR>
                    <a:lnT w="7620" cap="flat" cmpd="sng" algn="ctr">
                      <a:solidFill>
                        <a:srgbClr val="A2A9B1"/>
                      </a:solidFill>
                      <a:prstDash val="solid"/>
                      <a:round/>
                      <a:headEnd type="none" w="med" len="med"/>
                      <a:tailEnd type="none" w="med" len="med"/>
                    </a:lnT>
                    <a:lnB w="762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867782863"/>
                  </a:ext>
                </a:extLst>
              </a:tr>
              <a:tr h="293543">
                <a:tc>
                  <a:txBody>
                    <a:bodyPr/>
                    <a:lstStyle/>
                    <a:p>
                      <a:r>
                        <a:rPr lang="en-GB">
                          <a:effectLst/>
                        </a:rPr>
                        <a:t>Sadness</a:t>
                      </a:r>
                    </a:p>
                  </a:txBody>
                  <a:tcPr anchor="ctr">
                    <a:lnL w="7620" cap="flat" cmpd="sng" algn="ctr">
                      <a:solidFill>
                        <a:srgbClr val="A2A9B1"/>
                      </a:solidFill>
                      <a:prstDash val="solid"/>
                      <a:round/>
                      <a:headEnd type="none" w="med" len="med"/>
                      <a:tailEnd type="none" w="med" len="med"/>
                    </a:lnL>
                    <a:lnR w="7620" cap="flat" cmpd="sng" algn="ctr">
                      <a:solidFill>
                        <a:srgbClr val="A2A9B1"/>
                      </a:solidFill>
                      <a:prstDash val="solid"/>
                      <a:round/>
                      <a:headEnd type="none" w="med" len="med"/>
                      <a:tailEnd type="none" w="med" len="med"/>
                    </a:lnR>
                    <a:lnT w="7620" cap="flat" cmpd="sng" algn="ctr">
                      <a:solidFill>
                        <a:srgbClr val="A2A9B1"/>
                      </a:solidFill>
                      <a:prstDash val="solid"/>
                      <a:round/>
                      <a:headEnd type="none" w="med" len="med"/>
                      <a:tailEnd type="none" w="med" len="med"/>
                    </a:lnT>
                    <a:lnB w="7620" cap="flat" cmpd="sng" algn="ctr">
                      <a:solidFill>
                        <a:srgbClr val="A2A9B1"/>
                      </a:solidFill>
                      <a:prstDash val="solid"/>
                      <a:round/>
                      <a:headEnd type="none" w="med" len="med"/>
                      <a:tailEnd type="none" w="med" len="med"/>
                    </a:lnB>
                    <a:solidFill>
                      <a:srgbClr val="F8F9FA"/>
                    </a:solidFill>
                  </a:tcPr>
                </a:tc>
                <a:tc>
                  <a:txBody>
                    <a:bodyPr/>
                    <a:lstStyle/>
                    <a:p>
                      <a:r>
                        <a:rPr lang="en-GB">
                          <a:effectLst/>
                        </a:rPr>
                        <a:t>1+4+15</a:t>
                      </a:r>
                    </a:p>
                  </a:txBody>
                  <a:tcPr anchor="ctr">
                    <a:lnL w="7620" cap="flat" cmpd="sng" algn="ctr">
                      <a:solidFill>
                        <a:srgbClr val="A2A9B1"/>
                      </a:solidFill>
                      <a:prstDash val="solid"/>
                      <a:round/>
                      <a:headEnd type="none" w="med" len="med"/>
                      <a:tailEnd type="none" w="med" len="med"/>
                    </a:lnL>
                    <a:lnR w="7620" cap="flat" cmpd="sng" algn="ctr">
                      <a:solidFill>
                        <a:srgbClr val="A2A9B1"/>
                      </a:solidFill>
                      <a:prstDash val="solid"/>
                      <a:round/>
                      <a:headEnd type="none" w="med" len="med"/>
                      <a:tailEnd type="none" w="med" len="med"/>
                    </a:lnR>
                    <a:lnT w="7620" cap="flat" cmpd="sng" algn="ctr">
                      <a:solidFill>
                        <a:srgbClr val="A2A9B1"/>
                      </a:solidFill>
                      <a:prstDash val="solid"/>
                      <a:round/>
                      <a:headEnd type="none" w="med" len="med"/>
                      <a:tailEnd type="none" w="med" len="med"/>
                    </a:lnT>
                    <a:lnB w="762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575258459"/>
                  </a:ext>
                </a:extLst>
              </a:tr>
              <a:tr h="293543">
                <a:tc>
                  <a:txBody>
                    <a:bodyPr/>
                    <a:lstStyle/>
                    <a:p>
                      <a:r>
                        <a:rPr lang="en-GB">
                          <a:effectLst/>
                        </a:rPr>
                        <a:t>Surprise</a:t>
                      </a:r>
                    </a:p>
                  </a:txBody>
                  <a:tcPr anchor="ctr">
                    <a:lnL w="7620" cap="flat" cmpd="sng" algn="ctr">
                      <a:solidFill>
                        <a:srgbClr val="A2A9B1"/>
                      </a:solidFill>
                      <a:prstDash val="solid"/>
                      <a:round/>
                      <a:headEnd type="none" w="med" len="med"/>
                      <a:tailEnd type="none" w="med" len="med"/>
                    </a:lnL>
                    <a:lnR w="7620" cap="flat" cmpd="sng" algn="ctr">
                      <a:solidFill>
                        <a:srgbClr val="A2A9B1"/>
                      </a:solidFill>
                      <a:prstDash val="solid"/>
                      <a:round/>
                      <a:headEnd type="none" w="med" len="med"/>
                      <a:tailEnd type="none" w="med" len="med"/>
                    </a:lnR>
                    <a:lnT w="7620" cap="flat" cmpd="sng" algn="ctr">
                      <a:solidFill>
                        <a:srgbClr val="A2A9B1"/>
                      </a:solidFill>
                      <a:prstDash val="solid"/>
                      <a:round/>
                      <a:headEnd type="none" w="med" len="med"/>
                      <a:tailEnd type="none" w="med" len="med"/>
                    </a:lnT>
                    <a:lnB w="7620" cap="flat" cmpd="sng" algn="ctr">
                      <a:solidFill>
                        <a:srgbClr val="A2A9B1"/>
                      </a:solidFill>
                      <a:prstDash val="solid"/>
                      <a:round/>
                      <a:headEnd type="none" w="med" len="med"/>
                      <a:tailEnd type="none" w="med" len="med"/>
                    </a:lnB>
                    <a:solidFill>
                      <a:srgbClr val="F8F9FA"/>
                    </a:solidFill>
                  </a:tcPr>
                </a:tc>
                <a:tc>
                  <a:txBody>
                    <a:bodyPr/>
                    <a:lstStyle/>
                    <a:p>
                      <a:r>
                        <a:rPr lang="en-GB" dirty="0">
                          <a:effectLst/>
                        </a:rPr>
                        <a:t>1+2+5B+26</a:t>
                      </a:r>
                    </a:p>
                  </a:txBody>
                  <a:tcPr anchor="ctr">
                    <a:lnL w="7620" cap="flat" cmpd="sng" algn="ctr">
                      <a:solidFill>
                        <a:srgbClr val="A2A9B1"/>
                      </a:solidFill>
                      <a:prstDash val="solid"/>
                      <a:round/>
                      <a:headEnd type="none" w="med" len="med"/>
                      <a:tailEnd type="none" w="med" len="med"/>
                    </a:lnL>
                    <a:lnR w="7620" cap="flat" cmpd="sng" algn="ctr">
                      <a:solidFill>
                        <a:srgbClr val="A2A9B1"/>
                      </a:solidFill>
                      <a:prstDash val="solid"/>
                      <a:round/>
                      <a:headEnd type="none" w="med" len="med"/>
                      <a:tailEnd type="none" w="med" len="med"/>
                    </a:lnR>
                    <a:lnT w="7620" cap="flat" cmpd="sng" algn="ctr">
                      <a:solidFill>
                        <a:srgbClr val="A2A9B1"/>
                      </a:solidFill>
                      <a:prstDash val="solid"/>
                      <a:round/>
                      <a:headEnd type="none" w="med" len="med"/>
                      <a:tailEnd type="none" w="med" len="med"/>
                    </a:lnT>
                    <a:lnB w="762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578416172"/>
                  </a:ext>
                </a:extLst>
              </a:tr>
              <a:tr h="293543">
                <a:tc>
                  <a:txBody>
                    <a:bodyPr/>
                    <a:lstStyle/>
                    <a:p>
                      <a:r>
                        <a:rPr lang="en-GB">
                          <a:effectLst/>
                        </a:rPr>
                        <a:t>Fear</a:t>
                      </a:r>
                    </a:p>
                  </a:txBody>
                  <a:tcPr anchor="ctr">
                    <a:lnL w="7620" cap="flat" cmpd="sng" algn="ctr">
                      <a:solidFill>
                        <a:srgbClr val="A2A9B1"/>
                      </a:solidFill>
                      <a:prstDash val="solid"/>
                      <a:round/>
                      <a:headEnd type="none" w="med" len="med"/>
                      <a:tailEnd type="none" w="med" len="med"/>
                    </a:lnL>
                    <a:lnR w="7620" cap="flat" cmpd="sng" algn="ctr">
                      <a:solidFill>
                        <a:srgbClr val="A2A9B1"/>
                      </a:solidFill>
                      <a:prstDash val="solid"/>
                      <a:round/>
                      <a:headEnd type="none" w="med" len="med"/>
                      <a:tailEnd type="none" w="med" len="med"/>
                    </a:lnR>
                    <a:lnT w="7620" cap="flat" cmpd="sng" algn="ctr">
                      <a:solidFill>
                        <a:srgbClr val="A2A9B1"/>
                      </a:solidFill>
                      <a:prstDash val="solid"/>
                      <a:round/>
                      <a:headEnd type="none" w="med" len="med"/>
                      <a:tailEnd type="none" w="med" len="med"/>
                    </a:lnT>
                    <a:lnB w="7620" cap="flat" cmpd="sng" algn="ctr">
                      <a:solidFill>
                        <a:srgbClr val="A2A9B1"/>
                      </a:solidFill>
                      <a:prstDash val="solid"/>
                      <a:round/>
                      <a:headEnd type="none" w="med" len="med"/>
                      <a:tailEnd type="none" w="med" len="med"/>
                    </a:lnB>
                    <a:solidFill>
                      <a:srgbClr val="F8F9FA"/>
                    </a:solidFill>
                  </a:tcPr>
                </a:tc>
                <a:tc>
                  <a:txBody>
                    <a:bodyPr/>
                    <a:lstStyle/>
                    <a:p>
                      <a:r>
                        <a:rPr lang="en-GB">
                          <a:effectLst/>
                        </a:rPr>
                        <a:t>1+2+4+5+7+20+26</a:t>
                      </a:r>
                    </a:p>
                  </a:txBody>
                  <a:tcPr anchor="ctr">
                    <a:lnL w="7620" cap="flat" cmpd="sng" algn="ctr">
                      <a:solidFill>
                        <a:srgbClr val="A2A9B1"/>
                      </a:solidFill>
                      <a:prstDash val="solid"/>
                      <a:round/>
                      <a:headEnd type="none" w="med" len="med"/>
                      <a:tailEnd type="none" w="med" len="med"/>
                    </a:lnL>
                    <a:lnR w="7620" cap="flat" cmpd="sng" algn="ctr">
                      <a:solidFill>
                        <a:srgbClr val="A2A9B1"/>
                      </a:solidFill>
                      <a:prstDash val="solid"/>
                      <a:round/>
                      <a:headEnd type="none" w="med" len="med"/>
                      <a:tailEnd type="none" w="med" len="med"/>
                    </a:lnR>
                    <a:lnT w="7620" cap="flat" cmpd="sng" algn="ctr">
                      <a:solidFill>
                        <a:srgbClr val="A2A9B1"/>
                      </a:solidFill>
                      <a:prstDash val="solid"/>
                      <a:round/>
                      <a:headEnd type="none" w="med" len="med"/>
                      <a:tailEnd type="none" w="med" len="med"/>
                    </a:lnT>
                    <a:lnB w="762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782495955"/>
                  </a:ext>
                </a:extLst>
              </a:tr>
              <a:tr h="293543">
                <a:tc>
                  <a:txBody>
                    <a:bodyPr/>
                    <a:lstStyle/>
                    <a:p>
                      <a:r>
                        <a:rPr lang="en-GB">
                          <a:effectLst/>
                        </a:rPr>
                        <a:t>Anger</a:t>
                      </a:r>
                    </a:p>
                  </a:txBody>
                  <a:tcPr anchor="ctr">
                    <a:lnL w="7620" cap="flat" cmpd="sng" algn="ctr">
                      <a:solidFill>
                        <a:srgbClr val="A2A9B1"/>
                      </a:solidFill>
                      <a:prstDash val="solid"/>
                      <a:round/>
                      <a:headEnd type="none" w="med" len="med"/>
                      <a:tailEnd type="none" w="med" len="med"/>
                    </a:lnL>
                    <a:lnR w="7620" cap="flat" cmpd="sng" algn="ctr">
                      <a:solidFill>
                        <a:srgbClr val="A2A9B1"/>
                      </a:solidFill>
                      <a:prstDash val="solid"/>
                      <a:round/>
                      <a:headEnd type="none" w="med" len="med"/>
                      <a:tailEnd type="none" w="med" len="med"/>
                    </a:lnR>
                    <a:lnT w="7620" cap="flat" cmpd="sng" algn="ctr">
                      <a:solidFill>
                        <a:srgbClr val="A2A9B1"/>
                      </a:solidFill>
                      <a:prstDash val="solid"/>
                      <a:round/>
                      <a:headEnd type="none" w="med" len="med"/>
                      <a:tailEnd type="none" w="med" len="med"/>
                    </a:lnT>
                    <a:lnB w="7620" cap="flat" cmpd="sng" algn="ctr">
                      <a:solidFill>
                        <a:srgbClr val="A2A9B1"/>
                      </a:solidFill>
                      <a:prstDash val="solid"/>
                      <a:round/>
                      <a:headEnd type="none" w="med" len="med"/>
                      <a:tailEnd type="none" w="med" len="med"/>
                    </a:lnB>
                    <a:solidFill>
                      <a:srgbClr val="F8F9FA"/>
                    </a:solidFill>
                  </a:tcPr>
                </a:tc>
                <a:tc>
                  <a:txBody>
                    <a:bodyPr/>
                    <a:lstStyle/>
                    <a:p>
                      <a:r>
                        <a:rPr lang="en-GB">
                          <a:effectLst/>
                        </a:rPr>
                        <a:t>4+5+7+23</a:t>
                      </a:r>
                    </a:p>
                  </a:txBody>
                  <a:tcPr anchor="ctr">
                    <a:lnL w="7620" cap="flat" cmpd="sng" algn="ctr">
                      <a:solidFill>
                        <a:srgbClr val="A2A9B1"/>
                      </a:solidFill>
                      <a:prstDash val="solid"/>
                      <a:round/>
                      <a:headEnd type="none" w="med" len="med"/>
                      <a:tailEnd type="none" w="med" len="med"/>
                    </a:lnL>
                    <a:lnR w="7620" cap="flat" cmpd="sng" algn="ctr">
                      <a:solidFill>
                        <a:srgbClr val="A2A9B1"/>
                      </a:solidFill>
                      <a:prstDash val="solid"/>
                      <a:round/>
                      <a:headEnd type="none" w="med" len="med"/>
                      <a:tailEnd type="none" w="med" len="med"/>
                    </a:lnR>
                    <a:lnT w="7620" cap="flat" cmpd="sng" algn="ctr">
                      <a:solidFill>
                        <a:srgbClr val="A2A9B1"/>
                      </a:solidFill>
                      <a:prstDash val="solid"/>
                      <a:round/>
                      <a:headEnd type="none" w="med" len="med"/>
                      <a:tailEnd type="none" w="med" len="med"/>
                    </a:lnT>
                    <a:lnB w="762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155887461"/>
                  </a:ext>
                </a:extLst>
              </a:tr>
              <a:tr h="293543">
                <a:tc>
                  <a:txBody>
                    <a:bodyPr/>
                    <a:lstStyle/>
                    <a:p>
                      <a:r>
                        <a:rPr lang="en-GB">
                          <a:effectLst/>
                        </a:rPr>
                        <a:t>Disgust</a:t>
                      </a:r>
                    </a:p>
                  </a:txBody>
                  <a:tcPr anchor="ctr">
                    <a:lnL w="7620" cap="flat" cmpd="sng" algn="ctr">
                      <a:solidFill>
                        <a:srgbClr val="A2A9B1"/>
                      </a:solidFill>
                      <a:prstDash val="solid"/>
                      <a:round/>
                      <a:headEnd type="none" w="med" len="med"/>
                      <a:tailEnd type="none" w="med" len="med"/>
                    </a:lnL>
                    <a:lnR w="7620" cap="flat" cmpd="sng" algn="ctr">
                      <a:solidFill>
                        <a:srgbClr val="A2A9B1"/>
                      </a:solidFill>
                      <a:prstDash val="solid"/>
                      <a:round/>
                      <a:headEnd type="none" w="med" len="med"/>
                      <a:tailEnd type="none" w="med" len="med"/>
                    </a:lnR>
                    <a:lnT w="7620" cap="flat" cmpd="sng" algn="ctr">
                      <a:solidFill>
                        <a:srgbClr val="A2A9B1"/>
                      </a:solidFill>
                      <a:prstDash val="solid"/>
                      <a:round/>
                      <a:headEnd type="none" w="med" len="med"/>
                      <a:tailEnd type="none" w="med" len="med"/>
                    </a:lnT>
                    <a:lnB w="7620" cap="flat" cmpd="sng" algn="ctr">
                      <a:solidFill>
                        <a:srgbClr val="A2A9B1"/>
                      </a:solidFill>
                      <a:prstDash val="solid"/>
                      <a:round/>
                      <a:headEnd type="none" w="med" len="med"/>
                      <a:tailEnd type="none" w="med" len="med"/>
                    </a:lnB>
                    <a:solidFill>
                      <a:srgbClr val="F8F9FA"/>
                    </a:solidFill>
                  </a:tcPr>
                </a:tc>
                <a:tc>
                  <a:txBody>
                    <a:bodyPr/>
                    <a:lstStyle/>
                    <a:p>
                      <a:r>
                        <a:rPr lang="en-GB">
                          <a:effectLst/>
                        </a:rPr>
                        <a:t>9+15+17</a:t>
                      </a:r>
                    </a:p>
                  </a:txBody>
                  <a:tcPr anchor="ctr">
                    <a:lnL w="7620" cap="flat" cmpd="sng" algn="ctr">
                      <a:solidFill>
                        <a:srgbClr val="A2A9B1"/>
                      </a:solidFill>
                      <a:prstDash val="solid"/>
                      <a:round/>
                      <a:headEnd type="none" w="med" len="med"/>
                      <a:tailEnd type="none" w="med" len="med"/>
                    </a:lnL>
                    <a:lnR w="7620" cap="flat" cmpd="sng" algn="ctr">
                      <a:solidFill>
                        <a:srgbClr val="A2A9B1"/>
                      </a:solidFill>
                      <a:prstDash val="solid"/>
                      <a:round/>
                      <a:headEnd type="none" w="med" len="med"/>
                      <a:tailEnd type="none" w="med" len="med"/>
                    </a:lnR>
                    <a:lnT w="7620" cap="flat" cmpd="sng" algn="ctr">
                      <a:solidFill>
                        <a:srgbClr val="A2A9B1"/>
                      </a:solidFill>
                      <a:prstDash val="solid"/>
                      <a:round/>
                      <a:headEnd type="none" w="med" len="med"/>
                      <a:tailEnd type="none" w="med" len="med"/>
                    </a:lnT>
                    <a:lnB w="762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822070634"/>
                  </a:ext>
                </a:extLst>
              </a:tr>
              <a:tr h="293543">
                <a:tc>
                  <a:txBody>
                    <a:bodyPr/>
                    <a:lstStyle/>
                    <a:p>
                      <a:r>
                        <a:rPr lang="en-GB" dirty="0">
                          <a:effectLst/>
                        </a:rPr>
                        <a:t>Contempt</a:t>
                      </a:r>
                    </a:p>
                  </a:txBody>
                  <a:tcPr anchor="ctr">
                    <a:lnL w="7620" cap="flat" cmpd="sng" algn="ctr">
                      <a:solidFill>
                        <a:srgbClr val="A2A9B1"/>
                      </a:solidFill>
                      <a:prstDash val="solid"/>
                      <a:round/>
                      <a:headEnd type="none" w="med" len="med"/>
                      <a:tailEnd type="none" w="med" len="med"/>
                    </a:lnL>
                    <a:lnR w="7620" cap="flat" cmpd="sng" algn="ctr">
                      <a:solidFill>
                        <a:srgbClr val="A2A9B1"/>
                      </a:solidFill>
                      <a:prstDash val="solid"/>
                      <a:round/>
                      <a:headEnd type="none" w="med" len="med"/>
                      <a:tailEnd type="none" w="med" len="med"/>
                    </a:lnR>
                    <a:lnT w="7620" cap="flat" cmpd="sng" algn="ctr">
                      <a:solidFill>
                        <a:srgbClr val="A2A9B1"/>
                      </a:solidFill>
                      <a:prstDash val="solid"/>
                      <a:round/>
                      <a:headEnd type="none" w="med" len="med"/>
                      <a:tailEnd type="none" w="med" len="med"/>
                    </a:lnT>
                    <a:lnB w="7620" cap="flat" cmpd="sng" algn="ctr">
                      <a:solidFill>
                        <a:srgbClr val="A2A9B1"/>
                      </a:solidFill>
                      <a:prstDash val="solid"/>
                      <a:round/>
                      <a:headEnd type="none" w="med" len="med"/>
                      <a:tailEnd type="none" w="med" len="med"/>
                    </a:lnB>
                    <a:solidFill>
                      <a:srgbClr val="F8F9FA"/>
                    </a:solidFill>
                  </a:tcPr>
                </a:tc>
                <a:tc>
                  <a:txBody>
                    <a:bodyPr/>
                    <a:lstStyle/>
                    <a:p>
                      <a:r>
                        <a:rPr lang="en-GB" dirty="0">
                          <a:effectLst/>
                        </a:rPr>
                        <a:t>R12A+R14A</a:t>
                      </a:r>
                    </a:p>
                  </a:txBody>
                  <a:tcPr anchor="ctr">
                    <a:lnL w="7620" cap="flat" cmpd="sng" algn="ctr">
                      <a:solidFill>
                        <a:srgbClr val="A2A9B1"/>
                      </a:solidFill>
                      <a:prstDash val="solid"/>
                      <a:round/>
                      <a:headEnd type="none" w="med" len="med"/>
                      <a:tailEnd type="none" w="med" len="med"/>
                    </a:lnL>
                    <a:lnR w="7620" cap="flat" cmpd="sng" algn="ctr">
                      <a:solidFill>
                        <a:srgbClr val="A2A9B1"/>
                      </a:solidFill>
                      <a:prstDash val="solid"/>
                      <a:round/>
                      <a:headEnd type="none" w="med" len="med"/>
                      <a:tailEnd type="none" w="med" len="med"/>
                    </a:lnR>
                    <a:lnT w="7620" cap="flat" cmpd="sng" algn="ctr">
                      <a:solidFill>
                        <a:srgbClr val="A2A9B1"/>
                      </a:solidFill>
                      <a:prstDash val="solid"/>
                      <a:round/>
                      <a:headEnd type="none" w="med" len="med"/>
                      <a:tailEnd type="none" w="med" len="med"/>
                    </a:lnT>
                    <a:lnB w="762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897725179"/>
                  </a:ext>
                </a:extLst>
              </a:tr>
            </a:tbl>
          </a:graphicData>
        </a:graphic>
      </p:graphicFrame>
      <p:sp>
        <p:nvSpPr>
          <p:cNvPr id="10" name="TextBox 9">
            <a:extLst>
              <a:ext uri="{FF2B5EF4-FFF2-40B4-BE49-F238E27FC236}">
                <a16:creationId xmlns:a16="http://schemas.microsoft.com/office/drawing/2014/main" id="{32C26C18-C2E7-07D8-356E-855DC0D55454}"/>
              </a:ext>
            </a:extLst>
          </p:cNvPr>
          <p:cNvSpPr txBox="1"/>
          <p:nvPr/>
        </p:nvSpPr>
        <p:spPr>
          <a:xfrm>
            <a:off x="8753908" y="2982755"/>
            <a:ext cx="2397702" cy="369332"/>
          </a:xfrm>
          <a:prstGeom prst="rect">
            <a:avLst/>
          </a:prstGeom>
          <a:noFill/>
        </p:spPr>
        <p:txBody>
          <a:bodyPr wrap="square">
            <a:spAutoFit/>
          </a:bodyPr>
          <a:lstStyle/>
          <a:p>
            <a:pPr algn="ctr" fontAlgn="ct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Siddharth et al, 2019</a:t>
            </a:r>
            <a:endParaRPr lang="en-GB" sz="1800" b="0" i="0" u="none" strike="noStrike" dirty="0">
              <a:solidFill>
                <a:srgbClr val="000000"/>
              </a:solidFill>
              <a:effectLst/>
              <a:latin typeface="Calibri" panose="020F0502020204030204" pitchFamily="34" charset="0"/>
            </a:endParaRPr>
          </a:p>
        </p:txBody>
      </p:sp>
      <p:sp>
        <p:nvSpPr>
          <p:cNvPr id="12" name="TextBox 11">
            <a:extLst>
              <a:ext uri="{FF2B5EF4-FFF2-40B4-BE49-F238E27FC236}">
                <a16:creationId xmlns:a16="http://schemas.microsoft.com/office/drawing/2014/main" id="{358B8464-ABBF-5051-4C96-E942AB582B27}"/>
              </a:ext>
            </a:extLst>
          </p:cNvPr>
          <p:cNvSpPr txBox="1"/>
          <p:nvPr/>
        </p:nvSpPr>
        <p:spPr>
          <a:xfrm>
            <a:off x="7665027" y="6442674"/>
            <a:ext cx="3688773" cy="261610"/>
          </a:xfrm>
          <a:prstGeom prst="rect">
            <a:avLst/>
          </a:prstGeom>
          <a:noFill/>
        </p:spPr>
        <p:txBody>
          <a:bodyPr wrap="square">
            <a:spAutoFit/>
          </a:bodyPr>
          <a:lstStyle/>
          <a:p>
            <a:r>
              <a:rPr lang="en-GB" sz="1100" dirty="0"/>
              <a:t>https://en.wikipedia.org/wiki/Facial_Action_Coding_System</a:t>
            </a:r>
          </a:p>
        </p:txBody>
      </p:sp>
    </p:spTree>
    <p:extLst>
      <p:ext uri="{BB962C8B-B14F-4D97-AF65-F5344CB8AC3E}">
        <p14:creationId xmlns:p14="http://schemas.microsoft.com/office/powerpoint/2010/main" val="23554466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BCECB-6EA9-C37D-C0B5-FECDDCF35B75}"/>
              </a:ext>
            </a:extLst>
          </p:cNvPr>
          <p:cNvSpPr>
            <a:spLocks noGrp="1"/>
          </p:cNvSpPr>
          <p:nvPr>
            <p:ph type="title"/>
          </p:nvPr>
        </p:nvSpPr>
        <p:spPr/>
        <p:txBody>
          <a:bodyPr/>
          <a:lstStyle/>
          <a:p>
            <a:r>
              <a:rPr lang="en-GB" b="1" dirty="0"/>
              <a:t>Feature Extraction Methodology</a:t>
            </a:r>
            <a:endParaRPr lang="en-GB" dirty="0"/>
          </a:p>
        </p:txBody>
      </p:sp>
      <p:sp>
        <p:nvSpPr>
          <p:cNvPr id="3" name="Content Placeholder 2">
            <a:extLst>
              <a:ext uri="{FF2B5EF4-FFF2-40B4-BE49-F238E27FC236}">
                <a16:creationId xmlns:a16="http://schemas.microsoft.com/office/drawing/2014/main" id="{9D295C17-8C74-BD56-FD71-4FBF27887A72}"/>
              </a:ext>
            </a:extLst>
          </p:cNvPr>
          <p:cNvSpPr>
            <a:spLocks noGrp="1"/>
          </p:cNvSpPr>
          <p:nvPr>
            <p:ph idx="1"/>
          </p:nvPr>
        </p:nvSpPr>
        <p:spPr/>
        <p:txBody>
          <a:bodyPr>
            <a:normAutofit/>
          </a:bodyPr>
          <a:lstStyle/>
          <a:p>
            <a:r>
              <a:rPr lang="en-GB" b="1" dirty="0"/>
              <a:t>Feature Extraction</a:t>
            </a:r>
          </a:p>
          <a:p>
            <a:pPr lvl="1"/>
            <a:r>
              <a:rPr lang="en-GB" b="1" dirty="0"/>
              <a:t>Hand crafted features:</a:t>
            </a:r>
          </a:p>
          <a:p>
            <a:pPr lvl="2"/>
            <a:r>
              <a:rPr lang="en-GB" b="1" dirty="0"/>
              <a:t>Videos</a:t>
            </a:r>
          </a:p>
          <a:p>
            <a:pPr lvl="3"/>
            <a:r>
              <a:rPr lang="en-GB" b="1" dirty="0"/>
              <a:t>Facial landmarks: </a:t>
            </a:r>
            <a:r>
              <a:rPr lang="en-GB" dirty="0"/>
              <a:t>the images in each frame are used for detecting relevant points on the face. These points are typically surrounded around eyes, nose and mouth. These points are then used to calculate certain distances (features) such as distances between eyes, lips and nose, etc,.</a:t>
            </a:r>
          </a:p>
          <a:p>
            <a:pPr lvl="3"/>
            <a:r>
              <a:rPr lang="en-GB" b="1" dirty="0"/>
              <a:t>Facial Action Coding System (FACS) or Action Units (AUs): </a:t>
            </a:r>
            <a:r>
              <a:rPr lang="en-GB" dirty="0"/>
              <a:t>the features obtained from facial landmarks for a given session can be used to determine high level features called Action Units (6) based on (5)(AUs) or gestures (3) (lip, eye, head position/movements). In turn, these AUs or gestures are associated with a certain emotion (8). Chehra (1) is a SOA algorithm to extract AUs from facial landmark features.</a:t>
            </a:r>
          </a:p>
        </p:txBody>
      </p:sp>
    </p:spTree>
    <p:extLst>
      <p:ext uri="{BB962C8B-B14F-4D97-AF65-F5344CB8AC3E}">
        <p14:creationId xmlns:p14="http://schemas.microsoft.com/office/powerpoint/2010/main" val="2065985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8AACB-06D1-5AD5-6365-134AD3BB9928}"/>
              </a:ext>
            </a:extLst>
          </p:cNvPr>
          <p:cNvSpPr>
            <a:spLocks noGrp="1"/>
          </p:cNvSpPr>
          <p:nvPr>
            <p:ph type="title"/>
          </p:nvPr>
        </p:nvSpPr>
        <p:spPr/>
        <p:txBody>
          <a:bodyPr/>
          <a:lstStyle/>
          <a:p>
            <a:r>
              <a:rPr lang="en-GB" b="1" dirty="0"/>
              <a:t>Contents:</a:t>
            </a:r>
          </a:p>
        </p:txBody>
      </p:sp>
      <p:sp>
        <p:nvSpPr>
          <p:cNvPr id="3" name="Content Placeholder 2">
            <a:extLst>
              <a:ext uri="{FF2B5EF4-FFF2-40B4-BE49-F238E27FC236}">
                <a16:creationId xmlns:a16="http://schemas.microsoft.com/office/drawing/2014/main" id="{83C9E39C-A4D1-379E-7091-CACA30D26795}"/>
              </a:ext>
            </a:extLst>
          </p:cNvPr>
          <p:cNvSpPr>
            <a:spLocks noGrp="1"/>
          </p:cNvSpPr>
          <p:nvPr>
            <p:ph idx="1"/>
          </p:nvPr>
        </p:nvSpPr>
        <p:spPr/>
        <p:txBody>
          <a:bodyPr/>
          <a:lstStyle/>
          <a:p>
            <a:r>
              <a:rPr lang="en-GB" dirty="0"/>
              <a:t>Introduction</a:t>
            </a:r>
          </a:p>
          <a:p>
            <a:r>
              <a:rPr lang="en-GB" dirty="0"/>
              <a:t>State-of-the-art</a:t>
            </a:r>
          </a:p>
          <a:p>
            <a:r>
              <a:rPr lang="en-GB" dirty="0"/>
              <a:t>Feature Extraction Methodology</a:t>
            </a:r>
          </a:p>
          <a:p>
            <a:r>
              <a:rPr lang="en-GB" dirty="0"/>
              <a:t>Conclusion</a:t>
            </a:r>
          </a:p>
        </p:txBody>
      </p:sp>
    </p:spTree>
    <p:extLst>
      <p:ext uri="{BB962C8B-B14F-4D97-AF65-F5344CB8AC3E}">
        <p14:creationId xmlns:p14="http://schemas.microsoft.com/office/powerpoint/2010/main" val="38014194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BCECB-6EA9-C37D-C0B5-FECDDCF35B75}"/>
              </a:ext>
            </a:extLst>
          </p:cNvPr>
          <p:cNvSpPr>
            <a:spLocks noGrp="1"/>
          </p:cNvSpPr>
          <p:nvPr>
            <p:ph type="title"/>
          </p:nvPr>
        </p:nvSpPr>
        <p:spPr/>
        <p:txBody>
          <a:bodyPr/>
          <a:lstStyle/>
          <a:p>
            <a:r>
              <a:rPr lang="en-GB" b="1" dirty="0"/>
              <a:t>Feature Extraction Methodology</a:t>
            </a:r>
            <a:endParaRPr lang="en-GB" dirty="0"/>
          </a:p>
        </p:txBody>
      </p:sp>
      <p:sp>
        <p:nvSpPr>
          <p:cNvPr id="3" name="Content Placeholder 2">
            <a:extLst>
              <a:ext uri="{FF2B5EF4-FFF2-40B4-BE49-F238E27FC236}">
                <a16:creationId xmlns:a16="http://schemas.microsoft.com/office/drawing/2014/main" id="{9D295C17-8C74-BD56-FD71-4FBF27887A72}"/>
              </a:ext>
            </a:extLst>
          </p:cNvPr>
          <p:cNvSpPr>
            <a:spLocks noGrp="1"/>
          </p:cNvSpPr>
          <p:nvPr>
            <p:ph idx="1"/>
          </p:nvPr>
        </p:nvSpPr>
        <p:spPr/>
        <p:txBody>
          <a:bodyPr/>
          <a:lstStyle/>
          <a:p>
            <a:r>
              <a:rPr lang="en-GB" b="1" dirty="0"/>
              <a:t>Feature Extraction</a:t>
            </a:r>
          </a:p>
          <a:p>
            <a:pPr lvl="1"/>
            <a:r>
              <a:rPr lang="en-GB" b="1" dirty="0"/>
              <a:t>Hand crafted features:</a:t>
            </a:r>
          </a:p>
          <a:p>
            <a:pPr lvl="2"/>
            <a:r>
              <a:rPr lang="en-GB" dirty="0"/>
              <a:t>Physiological Signals</a:t>
            </a:r>
          </a:p>
          <a:p>
            <a:pPr lvl="3"/>
            <a:r>
              <a:rPr lang="en-GB" dirty="0"/>
              <a:t>Time domain (TD)</a:t>
            </a:r>
          </a:p>
          <a:p>
            <a:pPr lvl="4"/>
            <a:r>
              <a:rPr lang="en-GB" dirty="0"/>
              <a:t>Energy</a:t>
            </a:r>
          </a:p>
          <a:p>
            <a:pPr lvl="4"/>
            <a:r>
              <a:rPr lang="en-GB" dirty="0"/>
              <a:t>Zero Crossing Rate</a:t>
            </a:r>
          </a:p>
          <a:p>
            <a:pPr lvl="3"/>
            <a:r>
              <a:rPr lang="en-GB" dirty="0"/>
              <a:t>Frequency or spectral domain (FD)</a:t>
            </a:r>
          </a:p>
          <a:p>
            <a:pPr lvl="4"/>
            <a:r>
              <a:rPr lang="en-GB" dirty="0"/>
              <a:t>Power Spectral Density (PSD), Spectral Power</a:t>
            </a:r>
          </a:p>
          <a:p>
            <a:pPr lvl="3"/>
            <a:r>
              <a:rPr lang="en-GB" dirty="0"/>
              <a:t>Time-frequency domain (TFD):</a:t>
            </a:r>
          </a:p>
          <a:p>
            <a:pPr lvl="4"/>
            <a:r>
              <a:rPr lang="en-GB" dirty="0"/>
              <a:t>Spectrograms</a:t>
            </a:r>
          </a:p>
          <a:p>
            <a:pPr lvl="2"/>
            <a:r>
              <a:rPr lang="en-GB" dirty="0"/>
              <a:t>Statistical features</a:t>
            </a:r>
          </a:p>
        </p:txBody>
      </p:sp>
    </p:spTree>
    <p:extLst>
      <p:ext uri="{BB962C8B-B14F-4D97-AF65-F5344CB8AC3E}">
        <p14:creationId xmlns:p14="http://schemas.microsoft.com/office/powerpoint/2010/main" val="19682398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BCECB-6EA9-C37D-C0B5-FECDDCF35B75}"/>
              </a:ext>
            </a:extLst>
          </p:cNvPr>
          <p:cNvSpPr>
            <a:spLocks noGrp="1"/>
          </p:cNvSpPr>
          <p:nvPr>
            <p:ph type="title"/>
          </p:nvPr>
        </p:nvSpPr>
        <p:spPr/>
        <p:txBody>
          <a:bodyPr/>
          <a:lstStyle/>
          <a:p>
            <a:r>
              <a:rPr lang="en-GB" b="1" dirty="0"/>
              <a:t>Feature Extraction Methodology</a:t>
            </a:r>
            <a:endParaRPr lang="en-GB" dirty="0"/>
          </a:p>
        </p:txBody>
      </p:sp>
      <p:sp>
        <p:nvSpPr>
          <p:cNvPr id="3" name="Content Placeholder 2">
            <a:extLst>
              <a:ext uri="{FF2B5EF4-FFF2-40B4-BE49-F238E27FC236}">
                <a16:creationId xmlns:a16="http://schemas.microsoft.com/office/drawing/2014/main" id="{9D295C17-8C74-BD56-FD71-4FBF27887A72}"/>
              </a:ext>
            </a:extLst>
          </p:cNvPr>
          <p:cNvSpPr>
            <a:spLocks noGrp="1"/>
          </p:cNvSpPr>
          <p:nvPr>
            <p:ph idx="1"/>
          </p:nvPr>
        </p:nvSpPr>
        <p:spPr/>
        <p:txBody>
          <a:bodyPr/>
          <a:lstStyle/>
          <a:p>
            <a:r>
              <a:rPr lang="en-GB" b="1" dirty="0"/>
              <a:t>Feature Extraction</a:t>
            </a:r>
          </a:p>
          <a:p>
            <a:pPr lvl="1"/>
            <a:r>
              <a:rPr lang="en-GB" b="1" dirty="0"/>
              <a:t>Hand crafted features:</a:t>
            </a:r>
          </a:p>
        </p:txBody>
      </p:sp>
      <p:pic>
        <p:nvPicPr>
          <p:cNvPr id="5" name="Picture 4">
            <a:extLst>
              <a:ext uri="{FF2B5EF4-FFF2-40B4-BE49-F238E27FC236}">
                <a16:creationId xmlns:a16="http://schemas.microsoft.com/office/drawing/2014/main" id="{313F66C4-5886-54E0-E6A7-E644617B5C9E}"/>
              </a:ext>
            </a:extLst>
          </p:cNvPr>
          <p:cNvPicPr>
            <a:picLocks noChangeAspect="1"/>
          </p:cNvPicPr>
          <p:nvPr/>
        </p:nvPicPr>
        <p:blipFill>
          <a:blip r:embed="rId2"/>
          <a:stretch>
            <a:fillRect/>
          </a:stretch>
        </p:blipFill>
        <p:spPr>
          <a:xfrm>
            <a:off x="2426973" y="2628544"/>
            <a:ext cx="7309309" cy="3444214"/>
          </a:xfrm>
          <a:prstGeom prst="rect">
            <a:avLst/>
          </a:prstGeom>
        </p:spPr>
      </p:pic>
      <p:sp>
        <p:nvSpPr>
          <p:cNvPr id="7" name="TextBox 6">
            <a:extLst>
              <a:ext uri="{FF2B5EF4-FFF2-40B4-BE49-F238E27FC236}">
                <a16:creationId xmlns:a16="http://schemas.microsoft.com/office/drawing/2014/main" id="{C764B143-91A9-85E5-A871-4D51179C7281}"/>
              </a:ext>
            </a:extLst>
          </p:cNvPr>
          <p:cNvSpPr txBox="1"/>
          <p:nvPr/>
        </p:nvSpPr>
        <p:spPr>
          <a:xfrm>
            <a:off x="2455718" y="6072758"/>
            <a:ext cx="7309309" cy="646331"/>
          </a:xfrm>
          <a:prstGeom prst="rect">
            <a:avLst/>
          </a:prstGeom>
          <a:noFill/>
        </p:spPr>
        <p:txBody>
          <a:bodyPr wrap="square">
            <a:spAutoFit/>
          </a:bodyPr>
          <a:lstStyle/>
          <a:p>
            <a:pPr algn="l"/>
            <a:r>
              <a:rPr lang="en-GB" sz="1800" b="0" i="0" u="none" strike="noStrike" baseline="0" dirty="0">
                <a:latin typeface="CMR10"/>
              </a:rPr>
              <a:t>Hand crafted features extracted by the original authors of MAHNOB(18) and DEAP (9) databases</a:t>
            </a:r>
            <a:endParaRPr lang="en-GB" dirty="0"/>
          </a:p>
        </p:txBody>
      </p:sp>
    </p:spTree>
    <p:extLst>
      <p:ext uri="{BB962C8B-B14F-4D97-AF65-F5344CB8AC3E}">
        <p14:creationId xmlns:p14="http://schemas.microsoft.com/office/powerpoint/2010/main" val="5907429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BCECB-6EA9-C37D-C0B5-FECDDCF35B75}"/>
              </a:ext>
            </a:extLst>
          </p:cNvPr>
          <p:cNvSpPr>
            <a:spLocks noGrp="1"/>
          </p:cNvSpPr>
          <p:nvPr>
            <p:ph type="title"/>
          </p:nvPr>
        </p:nvSpPr>
        <p:spPr/>
        <p:txBody>
          <a:bodyPr/>
          <a:lstStyle/>
          <a:p>
            <a:r>
              <a:rPr lang="en-GB" b="1" dirty="0"/>
              <a:t>Feature Extraction Methodology</a:t>
            </a:r>
            <a:endParaRPr lang="en-GB" dirty="0"/>
          </a:p>
        </p:txBody>
      </p:sp>
      <p:sp>
        <p:nvSpPr>
          <p:cNvPr id="3" name="Content Placeholder 2">
            <a:extLst>
              <a:ext uri="{FF2B5EF4-FFF2-40B4-BE49-F238E27FC236}">
                <a16:creationId xmlns:a16="http://schemas.microsoft.com/office/drawing/2014/main" id="{9D295C17-8C74-BD56-FD71-4FBF27887A72}"/>
              </a:ext>
            </a:extLst>
          </p:cNvPr>
          <p:cNvSpPr>
            <a:spLocks noGrp="1"/>
          </p:cNvSpPr>
          <p:nvPr>
            <p:ph idx="1"/>
          </p:nvPr>
        </p:nvSpPr>
        <p:spPr>
          <a:xfrm>
            <a:off x="838200" y="1825625"/>
            <a:ext cx="4502727" cy="4351338"/>
          </a:xfrm>
        </p:spPr>
        <p:txBody>
          <a:bodyPr/>
          <a:lstStyle/>
          <a:p>
            <a:r>
              <a:rPr lang="en-GB" b="1" dirty="0"/>
              <a:t>Feature Extraction</a:t>
            </a:r>
          </a:p>
          <a:p>
            <a:pPr lvl="1"/>
            <a:r>
              <a:rPr lang="en-GB" b="1" dirty="0"/>
              <a:t>Deep learning features</a:t>
            </a:r>
          </a:p>
          <a:p>
            <a:pPr lvl="2"/>
            <a:r>
              <a:rPr lang="en-GB" dirty="0"/>
              <a:t>CNN, RNN, LSTM, etc,.</a:t>
            </a:r>
          </a:p>
          <a:p>
            <a:pPr lvl="2"/>
            <a:r>
              <a:rPr lang="en-GB" dirty="0"/>
              <a:t>“Facial Expression Recognition using Convolutional Neural Networks: State of the Art” Christopher </a:t>
            </a:r>
            <a:r>
              <a:rPr lang="en-GB" dirty="0" err="1"/>
              <a:t>Pramerdorfer</a:t>
            </a:r>
            <a:r>
              <a:rPr lang="en-GB" dirty="0"/>
              <a:t>, Martin </a:t>
            </a:r>
            <a:r>
              <a:rPr lang="en-GB" dirty="0" err="1"/>
              <a:t>Kampel</a:t>
            </a:r>
            <a:r>
              <a:rPr lang="en-GB" dirty="0"/>
              <a:t>, 2016</a:t>
            </a:r>
          </a:p>
          <a:p>
            <a:pPr lvl="3"/>
            <a:r>
              <a:rPr lang="en-GB" dirty="0"/>
              <a:t>Class activation maps (Do we still need AUs?)</a:t>
            </a:r>
          </a:p>
        </p:txBody>
      </p:sp>
      <p:pic>
        <p:nvPicPr>
          <p:cNvPr id="5" name="Picture 4">
            <a:extLst>
              <a:ext uri="{FF2B5EF4-FFF2-40B4-BE49-F238E27FC236}">
                <a16:creationId xmlns:a16="http://schemas.microsoft.com/office/drawing/2014/main" id="{3AA04603-2478-F421-0AEC-959525A63251}"/>
              </a:ext>
            </a:extLst>
          </p:cNvPr>
          <p:cNvPicPr>
            <a:picLocks noChangeAspect="1"/>
          </p:cNvPicPr>
          <p:nvPr/>
        </p:nvPicPr>
        <p:blipFill>
          <a:blip r:embed="rId2"/>
          <a:stretch>
            <a:fillRect/>
          </a:stretch>
        </p:blipFill>
        <p:spPr>
          <a:xfrm>
            <a:off x="6096000" y="1638733"/>
            <a:ext cx="4693757" cy="3728929"/>
          </a:xfrm>
          <a:prstGeom prst="rect">
            <a:avLst/>
          </a:prstGeom>
        </p:spPr>
      </p:pic>
      <p:sp>
        <p:nvSpPr>
          <p:cNvPr id="9" name="TextBox 8">
            <a:extLst>
              <a:ext uri="{FF2B5EF4-FFF2-40B4-BE49-F238E27FC236}">
                <a16:creationId xmlns:a16="http://schemas.microsoft.com/office/drawing/2014/main" id="{FCE38FB0-6987-0C7D-F30A-8F8CE3ADAF96}"/>
              </a:ext>
            </a:extLst>
          </p:cNvPr>
          <p:cNvSpPr txBox="1"/>
          <p:nvPr/>
        </p:nvSpPr>
        <p:spPr>
          <a:xfrm>
            <a:off x="5877622" y="5488770"/>
            <a:ext cx="5130511" cy="369332"/>
          </a:xfrm>
          <a:prstGeom prst="rect">
            <a:avLst/>
          </a:prstGeom>
          <a:noFill/>
        </p:spPr>
        <p:txBody>
          <a:bodyPr wrap="square">
            <a:spAutoFit/>
          </a:bodyPr>
          <a:lstStyle/>
          <a:p>
            <a:r>
              <a:rPr lang="en-GB" dirty="0"/>
              <a:t>Class Activation Maps (Anatoli de Bradke et al, 2018)</a:t>
            </a:r>
          </a:p>
        </p:txBody>
      </p:sp>
    </p:spTree>
    <p:extLst>
      <p:ext uri="{BB962C8B-B14F-4D97-AF65-F5344CB8AC3E}">
        <p14:creationId xmlns:p14="http://schemas.microsoft.com/office/powerpoint/2010/main" val="27806472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BCECB-6EA9-C37D-C0B5-FECDDCF35B75}"/>
              </a:ext>
            </a:extLst>
          </p:cNvPr>
          <p:cNvSpPr>
            <a:spLocks noGrp="1"/>
          </p:cNvSpPr>
          <p:nvPr>
            <p:ph type="title"/>
          </p:nvPr>
        </p:nvSpPr>
        <p:spPr/>
        <p:txBody>
          <a:bodyPr/>
          <a:lstStyle/>
          <a:p>
            <a:r>
              <a:rPr lang="en-GB" b="1" dirty="0"/>
              <a:t>Feature Extraction Methodology</a:t>
            </a:r>
            <a:endParaRPr lang="en-GB" dirty="0"/>
          </a:p>
        </p:txBody>
      </p:sp>
      <p:sp>
        <p:nvSpPr>
          <p:cNvPr id="3" name="Content Placeholder 2">
            <a:extLst>
              <a:ext uri="{FF2B5EF4-FFF2-40B4-BE49-F238E27FC236}">
                <a16:creationId xmlns:a16="http://schemas.microsoft.com/office/drawing/2014/main" id="{9D295C17-8C74-BD56-FD71-4FBF27887A72}"/>
              </a:ext>
            </a:extLst>
          </p:cNvPr>
          <p:cNvSpPr>
            <a:spLocks noGrp="1"/>
          </p:cNvSpPr>
          <p:nvPr>
            <p:ph idx="1"/>
          </p:nvPr>
        </p:nvSpPr>
        <p:spPr/>
        <p:txBody>
          <a:bodyPr/>
          <a:lstStyle/>
          <a:p>
            <a:r>
              <a:rPr lang="en-GB" b="1" dirty="0"/>
              <a:t>Feature Extraction</a:t>
            </a:r>
          </a:p>
          <a:p>
            <a:pPr lvl="1"/>
            <a:r>
              <a:rPr lang="en-GB" b="1" dirty="0"/>
              <a:t>Hybrid features:</a:t>
            </a:r>
          </a:p>
          <a:p>
            <a:pPr lvl="2"/>
            <a:r>
              <a:rPr lang="en-GB" dirty="0"/>
              <a:t>Spatial features  (EEG)</a:t>
            </a:r>
          </a:p>
        </p:txBody>
      </p:sp>
      <p:pic>
        <p:nvPicPr>
          <p:cNvPr id="5" name="Picture 4">
            <a:extLst>
              <a:ext uri="{FF2B5EF4-FFF2-40B4-BE49-F238E27FC236}">
                <a16:creationId xmlns:a16="http://schemas.microsoft.com/office/drawing/2014/main" id="{C5F3C701-9A69-183B-B224-B83CE8EADA3E}"/>
              </a:ext>
            </a:extLst>
          </p:cNvPr>
          <p:cNvPicPr>
            <a:picLocks noChangeAspect="1"/>
          </p:cNvPicPr>
          <p:nvPr/>
        </p:nvPicPr>
        <p:blipFill>
          <a:blip r:embed="rId2"/>
          <a:stretch>
            <a:fillRect/>
          </a:stretch>
        </p:blipFill>
        <p:spPr>
          <a:xfrm>
            <a:off x="838200" y="3019522"/>
            <a:ext cx="10513441" cy="2428102"/>
          </a:xfrm>
          <a:prstGeom prst="rect">
            <a:avLst/>
          </a:prstGeom>
        </p:spPr>
      </p:pic>
    </p:spTree>
    <p:extLst>
      <p:ext uri="{BB962C8B-B14F-4D97-AF65-F5344CB8AC3E}">
        <p14:creationId xmlns:p14="http://schemas.microsoft.com/office/powerpoint/2010/main" val="24439877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BCECB-6EA9-C37D-C0B5-FECDDCF35B75}"/>
              </a:ext>
            </a:extLst>
          </p:cNvPr>
          <p:cNvSpPr>
            <a:spLocks noGrp="1"/>
          </p:cNvSpPr>
          <p:nvPr>
            <p:ph type="title"/>
          </p:nvPr>
        </p:nvSpPr>
        <p:spPr/>
        <p:txBody>
          <a:bodyPr/>
          <a:lstStyle/>
          <a:p>
            <a:r>
              <a:rPr lang="en-GB" b="1" dirty="0"/>
              <a:t>Feature Extraction Methodology</a:t>
            </a:r>
            <a:endParaRPr lang="en-GB" dirty="0"/>
          </a:p>
        </p:txBody>
      </p:sp>
      <p:sp>
        <p:nvSpPr>
          <p:cNvPr id="3" name="Content Placeholder 2">
            <a:extLst>
              <a:ext uri="{FF2B5EF4-FFF2-40B4-BE49-F238E27FC236}">
                <a16:creationId xmlns:a16="http://schemas.microsoft.com/office/drawing/2014/main" id="{9D295C17-8C74-BD56-FD71-4FBF27887A72}"/>
              </a:ext>
            </a:extLst>
          </p:cNvPr>
          <p:cNvSpPr>
            <a:spLocks noGrp="1"/>
          </p:cNvSpPr>
          <p:nvPr>
            <p:ph idx="1"/>
          </p:nvPr>
        </p:nvSpPr>
        <p:spPr/>
        <p:txBody>
          <a:bodyPr/>
          <a:lstStyle/>
          <a:p>
            <a:r>
              <a:rPr lang="en-GB" b="1" dirty="0"/>
              <a:t>Feature Extraction</a:t>
            </a:r>
          </a:p>
          <a:p>
            <a:pPr lvl="1"/>
            <a:r>
              <a:rPr lang="en-GB" b="1" dirty="0"/>
              <a:t>Hybrid features</a:t>
            </a:r>
          </a:p>
        </p:txBody>
      </p:sp>
      <p:sp>
        <p:nvSpPr>
          <p:cNvPr id="9" name="TextBox 8">
            <a:extLst>
              <a:ext uri="{FF2B5EF4-FFF2-40B4-BE49-F238E27FC236}">
                <a16:creationId xmlns:a16="http://schemas.microsoft.com/office/drawing/2014/main" id="{17719A5A-A8B8-34D2-5714-D35F0C980CD5}"/>
              </a:ext>
            </a:extLst>
          </p:cNvPr>
          <p:cNvSpPr txBox="1"/>
          <p:nvPr/>
        </p:nvSpPr>
        <p:spPr>
          <a:xfrm>
            <a:off x="225731" y="5936547"/>
            <a:ext cx="3792682" cy="646331"/>
          </a:xfrm>
          <a:prstGeom prst="rect">
            <a:avLst/>
          </a:prstGeom>
          <a:noFill/>
        </p:spPr>
        <p:txBody>
          <a:bodyPr wrap="square">
            <a:spAutoFit/>
          </a:bodyPr>
          <a:lstStyle/>
          <a:p>
            <a:r>
              <a:rPr lang="en-GB" dirty="0"/>
              <a:t>Structure of BDDAE network (</a:t>
            </a:r>
            <a:r>
              <a:rPr lang="en-GB" sz="1800" b="0" i="0" u="none" strike="noStrike" dirty="0">
                <a:solidFill>
                  <a:srgbClr val="000000"/>
                </a:solidFill>
                <a:effectLst/>
                <a:latin typeface="Calibri" panose="020F0502020204030204" pitchFamily="34" charset="0"/>
              </a:rPr>
              <a:t>Tang et al, 2017)</a:t>
            </a:r>
            <a:endParaRPr lang="en-GB" dirty="0"/>
          </a:p>
        </p:txBody>
      </p:sp>
      <p:pic>
        <p:nvPicPr>
          <p:cNvPr id="11" name="Picture 10">
            <a:extLst>
              <a:ext uri="{FF2B5EF4-FFF2-40B4-BE49-F238E27FC236}">
                <a16:creationId xmlns:a16="http://schemas.microsoft.com/office/drawing/2014/main" id="{E5441EA9-19DD-65F3-7E58-5DA434B9AC20}"/>
              </a:ext>
            </a:extLst>
          </p:cNvPr>
          <p:cNvPicPr>
            <a:picLocks noChangeAspect="1"/>
          </p:cNvPicPr>
          <p:nvPr/>
        </p:nvPicPr>
        <p:blipFill>
          <a:blip r:embed="rId2"/>
          <a:stretch>
            <a:fillRect/>
          </a:stretch>
        </p:blipFill>
        <p:spPr>
          <a:xfrm>
            <a:off x="4984285" y="2240885"/>
            <a:ext cx="6981984" cy="3558848"/>
          </a:xfrm>
          <a:prstGeom prst="rect">
            <a:avLst/>
          </a:prstGeom>
        </p:spPr>
      </p:pic>
      <p:pic>
        <p:nvPicPr>
          <p:cNvPr id="13" name="Picture 12">
            <a:extLst>
              <a:ext uri="{FF2B5EF4-FFF2-40B4-BE49-F238E27FC236}">
                <a16:creationId xmlns:a16="http://schemas.microsoft.com/office/drawing/2014/main" id="{654053A4-7A5A-567B-92C0-AA29AFA8D013}"/>
              </a:ext>
            </a:extLst>
          </p:cNvPr>
          <p:cNvPicPr>
            <a:picLocks noChangeAspect="1"/>
          </p:cNvPicPr>
          <p:nvPr/>
        </p:nvPicPr>
        <p:blipFill>
          <a:blip r:embed="rId3"/>
          <a:stretch>
            <a:fillRect/>
          </a:stretch>
        </p:blipFill>
        <p:spPr>
          <a:xfrm>
            <a:off x="225731" y="2635753"/>
            <a:ext cx="3968975" cy="3163980"/>
          </a:xfrm>
          <a:prstGeom prst="rect">
            <a:avLst/>
          </a:prstGeom>
        </p:spPr>
      </p:pic>
      <p:sp>
        <p:nvSpPr>
          <p:cNvPr id="15" name="TextBox 14">
            <a:extLst>
              <a:ext uri="{FF2B5EF4-FFF2-40B4-BE49-F238E27FC236}">
                <a16:creationId xmlns:a16="http://schemas.microsoft.com/office/drawing/2014/main" id="{ADCA56F0-984B-2653-91EF-F1C51B5F39CC}"/>
              </a:ext>
            </a:extLst>
          </p:cNvPr>
          <p:cNvSpPr txBox="1"/>
          <p:nvPr/>
        </p:nvSpPr>
        <p:spPr>
          <a:xfrm>
            <a:off x="6578936" y="6010588"/>
            <a:ext cx="3792682" cy="369332"/>
          </a:xfrm>
          <a:prstGeom prst="rect">
            <a:avLst/>
          </a:prstGeom>
          <a:noFill/>
        </p:spPr>
        <p:txBody>
          <a:bodyPr wrap="square">
            <a:spAutoFit/>
          </a:bodyPr>
          <a:lstStyle/>
          <a:p>
            <a:r>
              <a:rPr lang="en-GB" sz="1800" b="0" i="0" u="none" strike="noStrike" baseline="0" dirty="0">
                <a:latin typeface="CMR9"/>
              </a:rPr>
              <a:t>The structure of BDAE </a:t>
            </a:r>
            <a:r>
              <a:rPr lang="en-GB" sz="1800" u="none" strike="noStrike" dirty="0">
                <a:effectLst/>
              </a:rPr>
              <a:t>(Liu et al, 2016)</a:t>
            </a:r>
            <a:endParaRPr lang="en-GB" sz="1800" b="0" i="0" u="none" strike="noStrike" dirty="0">
              <a:solidFill>
                <a:srgbClr val="000000"/>
              </a:solidFill>
              <a:effectLst/>
              <a:latin typeface="Calibri" panose="020F0502020204030204" pitchFamily="34" charset="0"/>
            </a:endParaRPr>
          </a:p>
        </p:txBody>
      </p:sp>
    </p:spTree>
    <p:extLst>
      <p:ext uri="{BB962C8B-B14F-4D97-AF65-F5344CB8AC3E}">
        <p14:creationId xmlns:p14="http://schemas.microsoft.com/office/powerpoint/2010/main" val="7484803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BCECB-6EA9-C37D-C0B5-FECDDCF35B75}"/>
              </a:ext>
            </a:extLst>
          </p:cNvPr>
          <p:cNvSpPr>
            <a:spLocks noGrp="1"/>
          </p:cNvSpPr>
          <p:nvPr>
            <p:ph type="title"/>
          </p:nvPr>
        </p:nvSpPr>
        <p:spPr/>
        <p:txBody>
          <a:bodyPr/>
          <a:lstStyle/>
          <a:p>
            <a:r>
              <a:rPr lang="en-GB" b="1" dirty="0"/>
              <a:t>Feature Extraction Methodology</a:t>
            </a:r>
            <a:endParaRPr lang="en-GB" dirty="0"/>
          </a:p>
        </p:txBody>
      </p:sp>
      <p:sp>
        <p:nvSpPr>
          <p:cNvPr id="3" name="Content Placeholder 2">
            <a:extLst>
              <a:ext uri="{FF2B5EF4-FFF2-40B4-BE49-F238E27FC236}">
                <a16:creationId xmlns:a16="http://schemas.microsoft.com/office/drawing/2014/main" id="{9D295C17-8C74-BD56-FD71-4FBF27887A72}"/>
              </a:ext>
            </a:extLst>
          </p:cNvPr>
          <p:cNvSpPr>
            <a:spLocks noGrp="1"/>
          </p:cNvSpPr>
          <p:nvPr>
            <p:ph idx="1"/>
          </p:nvPr>
        </p:nvSpPr>
        <p:spPr/>
        <p:txBody>
          <a:bodyPr/>
          <a:lstStyle/>
          <a:p>
            <a:r>
              <a:rPr lang="en-GB" b="1" dirty="0"/>
              <a:t>Feature Selection</a:t>
            </a:r>
          </a:p>
          <a:p>
            <a:pPr lvl="1"/>
            <a:r>
              <a:rPr lang="en-GB" dirty="0"/>
              <a:t>Statistical tests</a:t>
            </a:r>
          </a:p>
          <a:p>
            <a:pPr lvl="2"/>
            <a:r>
              <a:rPr lang="en-GB" dirty="0"/>
              <a:t>Pearson correlation coefficient</a:t>
            </a:r>
          </a:p>
          <a:p>
            <a:pPr lvl="2"/>
            <a:r>
              <a:rPr lang="en-GB" dirty="0"/>
              <a:t>Mutual Information</a:t>
            </a:r>
          </a:p>
          <a:p>
            <a:pPr lvl="1"/>
            <a:r>
              <a:rPr lang="en-GB" dirty="0"/>
              <a:t>Feature Transformation/ Reduction</a:t>
            </a:r>
          </a:p>
          <a:p>
            <a:pPr lvl="2"/>
            <a:r>
              <a:rPr lang="en-GB" dirty="0"/>
              <a:t>Principal Component Analysis (PCA)</a:t>
            </a:r>
          </a:p>
          <a:p>
            <a:pPr lvl="2"/>
            <a:r>
              <a:rPr lang="en-GB" dirty="0"/>
              <a:t>Auto-Encoders (AE)</a:t>
            </a:r>
          </a:p>
          <a:p>
            <a:pPr lvl="1"/>
            <a:endParaRPr lang="en-GB" dirty="0"/>
          </a:p>
        </p:txBody>
      </p:sp>
    </p:spTree>
    <p:extLst>
      <p:ext uri="{BB962C8B-B14F-4D97-AF65-F5344CB8AC3E}">
        <p14:creationId xmlns:p14="http://schemas.microsoft.com/office/powerpoint/2010/main" val="25400641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BCECB-6EA9-C37D-C0B5-FECDDCF35B75}"/>
              </a:ext>
            </a:extLst>
          </p:cNvPr>
          <p:cNvSpPr>
            <a:spLocks noGrp="1"/>
          </p:cNvSpPr>
          <p:nvPr>
            <p:ph type="title"/>
          </p:nvPr>
        </p:nvSpPr>
        <p:spPr/>
        <p:txBody>
          <a:bodyPr/>
          <a:lstStyle/>
          <a:p>
            <a:r>
              <a:rPr lang="en-GB" b="1" dirty="0"/>
              <a:t>Feature Extraction Methodology</a:t>
            </a:r>
            <a:endParaRPr lang="en-GB" dirty="0"/>
          </a:p>
        </p:txBody>
      </p:sp>
      <p:sp>
        <p:nvSpPr>
          <p:cNvPr id="3" name="Content Placeholder 2">
            <a:extLst>
              <a:ext uri="{FF2B5EF4-FFF2-40B4-BE49-F238E27FC236}">
                <a16:creationId xmlns:a16="http://schemas.microsoft.com/office/drawing/2014/main" id="{9D295C17-8C74-BD56-FD71-4FBF27887A72}"/>
              </a:ext>
            </a:extLst>
          </p:cNvPr>
          <p:cNvSpPr>
            <a:spLocks noGrp="1"/>
          </p:cNvSpPr>
          <p:nvPr>
            <p:ph idx="1"/>
          </p:nvPr>
        </p:nvSpPr>
        <p:spPr/>
        <p:txBody>
          <a:bodyPr>
            <a:normAutofit/>
          </a:bodyPr>
          <a:lstStyle/>
          <a:p>
            <a:r>
              <a:rPr lang="en-GB" b="1" dirty="0"/>
              <a:t>Feature Fusion</a:t>
            </a:r>
          </a:p>
          <a:p>
            <a:pPr lvl="1"/>
            <a:r>
              <a:rPr lang="en-GB" b="1" dirty="0"/>
              <a:t>Feature level</a:t>
            </a:r>
          </a:p>
          <a:p>
            <a:pPr lvl="2"/>
            <a:r>
              <a:rPr lang="en-GB" dirty="0"/>
              <a:t>Interpretation</a:t>
            </a:r>
          </a:p>
          <a:p>
            <a:pPr lvl="1"/>
            <a:r>
              <a:rPr lang="en-GB" b="1" dirty="0"/>
              <a:t>Decision level</a:t>
            </a:r>
          </a:p>
          <a:p>
            <a:pPr lvl="2"/>
            <a:r>
              <a:rPr lang="en-GB" dirty="0"/>
              <a:t>Choice of classifiers</a:t>
            </a:r>
            <a:endParaRPr lang="en-GB" b="1" dirty="0"/>
          </a:p>
        </p:txBody>
      </p:sp>
    </p:spTree>
    <p:extLst>
      <p:ext uri="{BB962C8B-B14F-4D97-AF65-F5344CB8AC3E}">
        <p14:creationId xmlns:p14="http://schemas.microsoft.com/office/powerpoint/2010/main" val="29464820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BCECB-6EA9-C37D-C0B5-FECDDCF35B75}"/>
              </a:ext>
            </a:extLst>
          </p:cNvPr>
          <p:cNvSpPr>
            <a:spLocks noGrp="1"/>
          </p:cNvSpPr>
          <p:nvPr>
            <p:ph type="title"/>
          </p:nvPr>
        </p:nvSpPr>
        <p:spPr/>
        <p:txBody>
          <a:bodyPr/>
          <a:lstStyle/>
          <a:p>
            <a:r>
              <a:rPr lang="en-GB" b="1" dirty="0"/>
              <a:t>Feature Extraction Methodology</a:t>
            </a:r>
            <a:endParaRPr lang="en-GB" dirty="0"/>
          </a:p>
        </p:txBody>
      </p:sp>
      <p:sp>
        <p:nvSpPr>
          <p:cNvPr id="3" name="Content Placeholder 2">
            <a:extLst>
              <a:ext uri="{FF2B5EF4-FFF2-40B4-BE49-F238E27FC236}">
                <a16:creationId xmlns:a16="http://schemas.microsoft.com/office/drawing/2014/main" id="{9D295C17-8C74-BD56-FD71-4FBF27887A72}"/>
              </a:ext>
            </a:extLst>
          </p:cNvPr>
          <p:cNvSpPr>
            <a:spLocks noGrp="1"/>
          </p:cNvSpPr>
          <p:nvPr>
            <p:ph idx="1"/>
          </p:nvPr>
        </p:nvSpPr>
        <p:spPr/>
        <p:txBody>
          <a:bodyPr>
            <a:normAutofit/>
          </a:bodyPr>
          <a:lstStyle/>
          <a:p>
            <a:r>
              <a:rPr lang="en-GB" b="1" dirty="0"/>
              <a:t>Feature Fusion</a:t>
            </a:r>
          </a:p>
          <a:p>
            <a:pPr lvl="1"/>
            <a:r>
              <a:rPr lang="en-GB" b="1" dirty="0"/>
              <a:t>Feature level</a:t>
            </a:r>
          </a:p>
          <a:p>
            <a:pPr lvl="2"/>
            <a:r>
              <a:rPr lang="en-GB" dirty="0"/>
              <a:t>Interpretation</a:t>
            </a:r>
          </a:p>
          <a:p>
            <a:pPr lvl="1"/>
            <a:r>
              <a:rPr lang="en-GB" b="1" dirty="0"/>
              <a:t>Decision level</a:t>
            </a:r>
          </a:p>
          <a:p>
            <a:pPr lvl="2"/>
            <a:r>
              <a:rPr lang="en-GB" dirty="0"/>
              <a:t>Choice of classifiers</a:t>
            </a:r>
            <a:endParaRPr lang="en-GB" b="1" dirty="0"/>
          </a:p>
          <a:p>
            <a:pPr lvl="1"/>
            <a:endParaRPr lang="en-GB" b="1" dirty="0"/>
          </a:p>
          <a:p>
            <a:pPr marL="228600" lvl="1">
              <a:spcBef>
                <a:spcPts val="1000"/>
              </a:spcBef>
            </a:pPr>
            <a:r>
              <a:rPr lang="en-GB" sz="2800" b="1" dirty="0"/>
              <a:t>Classifier</a:t>
            </a:r>
          </a:p>
          <a:p>
            <a:pPr marL="685800" lvl="2">
              <a:spcBef>
                <a:spcPts val="1000"/>
              </a:spcBef>
            </a:pPr>
            <a:r>
              <a:rPr lang="en-GB" sz="2400" dirty="0"/>
              <a:t>LDA, QDA, SVM, MLP, etc,.</a:t>
            </a:r>
          </a:p>
          <a:p>
            <a:pPr marL="685800" lvl="2">
              <a:spcBef>
                <a:spcPts val="1000"/>
              </a:spcBef>
            </a:pPr>
            <a:r>
              <a:rPr lang="en-GB" sz="2400" dirty="0"/>
              <a:t>The authors in (Lotte et al, 2017) discuss several such classifiers for ER using EEG and presented guidelines for selection of a classifier.</a:t>
            </a:r>
          </a:p>
        </p:txBody>
      </p:sp>
    </p:spTree>
    <p:extLst>
      <p:ext uri="{BB962C8B-B14F-4D97-AF65-F5344CB8AC3E}">
        <p14:creationId xmlns:p14="http://schemas.microsoft.com/office/powerpoint/2010/main" val="36744782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0A20B-6164-D1BE-E338-406D31DC7597}"/>
              </a:ext>
            </a:extLst>
          </p:cNvPr>
          <p:cNvSpPr>
            <a:spLocks noGrp="1"/>
          </p:cNvSpPr>
          <p:nvPr>
            <p:ph type="title"/>
          </p:nvPr>
        </p:nvSpPr>
        <p:spPr/>
        <p:txBody>
          <a:bodyPr/>
          <a:lstStyle/>
          <a:p>
            <a:r>
              <a:rPr lang="en-GB" b="1" dirty="0"/>
              <a:t>Conclusion</a:t>
            </a:r>
          </a:p>
        </p:txBody>
      </p:sp>
      <p:sp>
        <p:nvSpPr>
          <p:cNvPr id="3" name="Content Placeholder 2">
            <a:extLst>
              <a:ext uri="{FF2B5EF4-FFF2-40B4-BE49-F238E27FC236}">
                <a16:creationId xmlns:a16="http://schemas.microsoft.com/office/drawing/2014/main" id="{EE80ABB4-8DF2-412B-8848-5D0948CD10CB}"/>
              </a:ext>
            </a:extLst>
          </p:cNvPr>
          <p:cNvSpPr>
            <a:spLocks noGrp="1"/>
          </p:cNvSpPr>
          <p:nvPr>
            <p:ph idx="1"/>
          </p:nvPr>
        </p:nvSpPr>
        <p:spPr/>
        <p:txBody>
          <a:bodyPr>
            <a:normAutofit/>
          </a:bodyPr>
          <a:lstStyle/>
          <a:p>
            <a:r>
              <a:rPr lang="en-GB" sz="2200" dirty="0"/>
              <a:t>ER using MM is more accurate and model performance depends on feature extraction strategies. </a:t>
            </a:r>
          </a:p>
          <a:p>
            <a:r>
              <a:rPr lang="en-GB" sz="2200" dirty="0"/>
              <a:t>Model based to model free (DL)</a:t>
            </a:r>
          </a:p>
          <a:p>
            <a:r>
              <a:rPr lang="en-GB" sz="2200" dirty="0"/>
              <a:t>FE and FS techniques are more relevant in the context of classical ML models than the DL models</a:t>
            </a:r>
          </a:p>
          <a:p>
            <a:r>
              <a:rPr lang="en-GB" sz="2200" dirty="0"/>
              <a:t>Additionally, there are several methods which are in-between (hybrid) trying to take the advantage of both approaches.</a:t>
            </a:r>
          </a:p>
          <a:p>
            <a:r>
              <a:rPr lang="en-GB" sz="2200" dirty="0"/>
              <a:t>Transfer Learning for better generalization and real-time ER</a:t>
            </a:r>
          </a:p>
        </p:txBody>
      </p:sp>
    </p:spTree>
    <p:extLst>
      <p:ext uri="{BB962C8B-B14F-4D97-AF65-F5344CB8AC3E}">
        <p14:creationId xmlns:p14="http://schemas.microsoft.com/office/powerpoint/2010/main" val="3859889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0A20B-6164-D1BE-E338-406D31DC7597}"/>
              </a:ext>
            </a:extLst>
          </p:cNvPr>
          <p:cNvSpPr>
            <a:spLocks noGrp="1"/>
          </p:cNvSpPr>
          <p:nvPr>
            <p:ph type="title"/>
          </p:nvPr>
        </p:nvSpPr>
        <p:spPr/>
        <p:txBody>
          <a:bodyPr/>
          <a:lstStyle/>
          <a:p>
            <a:r>
              <a:rPr lang="en-GB" b="1" dirty="0"/>
              <a:t>Conclusion &amp; Future Work</a:t>
            </a:r>
          </a:p>
        </p:txBody>
      </p:sp>
      <p:sp>
        <p:nvSpPr>
          <p:cNvPr id="3" name="Content Placeholder 2">
            <a:extLst>
              <a:ext uri="{FF2B5EF4-FFF2-40B4-BE49-F238E27FC236}">
                <a16:creationId xmlns:a16="http://schemas.microsoft.com/office/drawing/2014/main" id="{EE80ABB4-8DF2-412B-8848-5D0948CD10CB}"/>
              </a:ext>
            </a:extLst>
          </p:cNvPr>
          <p:cNvSpPr>
            <a:spLocks noGrp="1"/>
          </p:cNvSpPr>
          <p:nvPr>
            <p:ph idx="1"/>
          </p:nvPr>
        </p:nvSpPr>
        <p:spPr/>
        <p:txBody>
          <a:bodyPr>
            <a:normAutofit fontScale="92500" lnSpcReduction="10000"/>
          </a:bodyPr>
          <a:lstStyle/>
          <a:p>
            <a:r>
              <a:rPr lang="en-GB" dirty="0"/>
              <a:t>As a future work, the proposed methodology can be carried out on databases DEAP and MAHNOB. </a:t>
            </a:r>
          </a:p>
          <a:p>
            <a:r>
              <a:rPr lang="en-GB" dirty="0"/>
              <a:t>Also, due to similarity of these databases it can be interesting to train and test models by combining several databases and the resultant model can be used to make predictions or used as a pre-trained model on any other similar database (transfer learning). This can result in a much more generalized model that can be deployed real-time. </a:t>
            </a:r>
          </a:p>
          <a:p>
            <a:r>
              <a:rPr lang="en-GB" dirty="0"/>
              <a:t>Finally, as it was reported that DL frameworks were only performing marginally better than the traditional methods, there is a need to look into the architectures of the existing DL models and modify them or design a better model that can capture the maximum information from the input modalities and can extract rich features.</a:t>
            </a:r>
          </a:p>
        </p:txBody>
      </p:sp>
    </p:spTree>
    <p:extLst>
      <p:ext uri="{BB962C8B-B14F-4D97-AF65-F5344CB8AC3E}">
        <p14:creationId xmlns:p14="http://schemas.microsoft.com/office/powerpoint/2010/main" val="41965257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C3E83-55C7-AB2B-527F-440502F60ED7}"/>
              </a:ext>
            </a:extLst>
          </p:cNvPr>
          <p:cNvSpPr>
            <a:spLocks noGrp="1"/>
          </p:cNvSpPr>
          <p:nvPr>
            <p:ph type="title"/>
          </p:nvPr>
        </p:nvSpPr>
        <p:spPr/>
        <p:txBody>
          <a:bodyPr/>
          <a:lstStyle/>
          <a:p>
            <a:r>
              <a:rPr lang="en-GB" b="1"/>
              <a:t>Introduction</a:t>
            </a:r>
            <a:endParaRPr lang="en-GB" b="1" dirty="0"/>
          </a:p>
        </p:txBody>
      </p:sp>
      <p:sp>
        <p:nvSpPr>
          <p:cNvPr id="3" name="Content Placeholder 2">
            <a:extLst>
              <a:ext uri="{FF2B5EF4-FFF2-40B4-BE49-F238E27FC236}">
                <a16:creationId xmlns:a16="http://schemas.microsoft.com/office/drawing/2014/main" id="{3120D3C3-62D6-2047-24F8-6120206C05E7}"/>
              </a:ext>
            </a:extLst>
          </p:cNvPr>
          <p:cNvSpPr>
            <a:spLocks noGrp="1"/>
          </p:cNvSpPr>
          <p:nvPr>
            <p:ph idx="1"/>
          </p:nvPr>
        </p:nvSpPr>
        <p:spPr/>
        <p:txBody>
          <a:bodyPr/>
          <a:lstStyle/>
          <a:p>
            <a:r>
              <a:rPr lang="en-GB" b="1" dirty="0"/>
              <a:t>Emotion Recognition</a:t>
            </a:r>
          </a:p>
          <a:p>
            <a:pPr marL="457200" lvl="1" indent="0">
              <a:buNone/>
            </a:pPr>
            <a:r>
              <a:rPr lang="en-GB" dirty="0"/>
              <a:t>Identifying and classifying the emotional state of an individual through certain cues (modalities) into various categories (happy, sad, neutral, . . . ), by means of an algorithm.</a:t>
            </a:r>
          </a:p>
          <a:p>
            <a:pPr marL="457200" lvl="1" indent="0">
              <a:buNone/>
            </a:pPr>
            <a:endParaRPr lang="en-GB" dirty="0"/>
          </a:p>
          <a:p>
            <a:r>
              <a:rPr lang="en-GB" b="1" dirty="0"/>
              <a:t>Modalities</a:t>
            </a:r>
          </a:p>
          <a:p>
            <a:pPr lvl="1"/>
            <a:r>
              <a:rPr lang="en-GB" dirty="0"/>
              <a:t>Videos</a:t>
            </a:r>
          </a:p>
          <a:p>
            <a:pPr lvl="1"/>
            <a:r>
              <a:rPr lang="en-GB" dirty="0"/>
              <a:t>Physiological/ Bio Signals</a:t>
            </a:r>
          </a:p>
        </p:txBody>
      </p:sp>
    </p:spTree>
    <p:extLst>
      <p:ext uri="{BB962C8B-B14F-4D97-AF65-F5344CB8AC3E}">
        <p14:creationId xmlns:p14="http://schemas.microsoft.com/office/powerpoint/2010/main" val="25653562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1">
            <a:extLst>
              <a:ext uri="{FF2B5EF4-FFF2-40B4-BE49-F238E27FC236}">
                <a16:creationId xmlns:a16="http://schemas.microsoft.com/office/drawing/2014/main" id="{1825AC39-5F85-4CAA-8A81-A1287086B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3">
            <a:extLst>
              <a:ext uri="{FF2B5EF4-FFF2-40B4-BE49-F238E27FC236}">
                <a16:creationId xmlns:a16="http://schemas.microsoft.com/office/drawing/2014/main" id="{95DA4D23-37FC-4B90-8188-F0377C5F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417162" cy="6858000"/>
          </a:xfrm>
          <a:custGeom>
            <a:avLst/>
            <a:gdLst>
              <a:gd name="connsiteX0" fmla="*/ 0 w 4417162"/>
              <a:gd name="connsiteY0" fmla="*/ 0 h 6858000"/>
              <a:gd name="connsiteX1" fmla="*/ 144378 w 4417162"/>
              <a:gd name="connsiteY1" fmla="*/ 0 h 6858000"/>
              <a:gd name="connsiteX2" fmla="*/ 2310062 w 4417162"/>
              <a:gd name="connsiteY2" fmla="*/ 0 h 6858000"/>
              <a:gd name="connsiteX3" fmla="*/ 4227367 w 4417162"/>
              <a:gd name="connsiteY3" fmla="*/ 0 h 6858000"/>
              <a:gd name="connsiteX4" fmla="*/ 4232407 w 4417162"/>
              <a:gd name="connsiteY4" fmla="*/ 66675 h 6858000"/>
              <a:gd name="connsiteX5" fmla="*/ 4240804 w 4417162"/>
              <a:gd name="connsiteY5" fmla="*/ 122237 h 6858000"/>
              <a:gd name="connsiteX6" fmla="*/ 4250882 w 4417162"/>
              <a:gd name="connsiteY6" fmla="*/ 174625 h 6858000"/>
              <a:gd name="connsiteX7" fmla="*/ 4267678 w 4417162"/>
              <a:gd name="connsiteY7" fmla="*/ 217487 h 6858000"/>
              <a:gd name="connsiteX8" fmla="*/ 4284474 w 4417162"/>
              <a:gd name="connsiteY8" fmla="*/ 260350 h 6858000"/>
              <a:gd name="connsiteX9" fmla="*/ 4304629 w 4417162"/>
              <a:gd name="connsiteY9" fmla="*/ 296862 h 6858000"/>
              <a:gd name="connsiteX10" fmla="*/ 4324784 w 4417162"/>
              <a:gd name="connsiteY10" fmla="*/ 334962 h 6858000"/>
              <a:gd name="connsiteX11" fmla="*/ 4343260 w 4417162"/>
              <a:gd name="connsiteY11" fmla="*/ 369887 h 6858000"/>
              <a:gd name="connsiteX12" fmla="*/ 4361735 w 4417162"/>
              <a:gd name="connsiteY12" fmla="*/ 409575 h 6858000"/>
              <a:gd name="connsiteX13" fmla="*/ 4378531 w 4417162"/>
              <a:gd name="connsiteY13" fmla="*/ 450850 h 6858000"/>
              <a:gd name="connsiteX14" fmla="*/ 4393648 w 4417162"/>
              <a:gd name="connsiteY14" fmla="*/ 496887 h 6858000"/>
              <a:gd name="connsiteX15" fmla="*/ 4405405 w 4417162"/>
              <a:gd name="connsiteY15" fmla="*/ 546100 h 6858000"/>
              <a:gd name="connsiteX16" fmla="*/ 4413803 w 4417162"/>
              <a:gd name="connsiteY16" fmla="*/ 606425 h 6858000"/>
              <a:gd name="connsiteX17" fmla="*/ 4417162 w 4417162"/>
              <a:gd name="connsiteY17" fmla="*/ 673100 h 6858000"/>
              <a:gd name="connsiteX18" fmla="*/ 4413803 w 4417162"/>
              <a:gd name="connsiteY18" fmla="*/ 744537 h 6858000"/>
              <a:gd name="connsiteX19" fmla="*/ 4405405 w 4417162"/>
              <a:gd name="connsiteY19" fmla="*/ 801687 h 6858000"/>
              <a:gd name="connsiteX20" fmla="*/ 4393648 w 4417162"/>
              <a:gd name="connsiteY20" fmla="*/ 854075 h 6858000"/>
              <a:gd name="connsiteX21" fmla="*/ 4378531 w 4417162"/>
              <a:gd name="connsiteY21" fmla="*/ 901700 h 6858000"/>
              <a:gd name="connsiteX22" fmla="*/ 4361735 w 4417162"/>
              <a:gd name="connsiteY22" fmla="*/ 942975 h 6858000"/>
              <a:gd name="connsiteX23" fmla="*/ 4341580 w 4417162"/>
              <a:gd name="connsiteY23" fmla="*/ 981075 h 6858000"/>
              <a:gd name="connsiteX24" fmla="*/ 4321425 w 4417162"/>
              <a:gd name="connsiteY24" fmla="*/ 1017587 h 6858000"/>
              <a:gd name="connsiteX25" fmla="*/ 4301270 w 4417162"/>
              <a:gd name="connsiteY25" fmla="*/ 1055687 h 6858000"/>
              <a:gd name="connsiteX26" fmla="*/ 4282794 w 4417162"/>
              <a:gd name="connsiteY26" fmla="*/ 1095375 h 6858000"/>
              <a:gd name="connsiteX27" fmla="*/ 4264318 w 4417162"/>
              <a:gd name="connsiteY27" fmla="*/ 1136650 h 6858000"/>
              <a:gd name="connsiteX28" fmla="*/ 4249203 w 4417162"/>
              <a:gd name="connsiteY28" fmla="*/ 1182687 h 6858000"/>
              <a:gd name="connsiteX29" fmla="*/ 4239125 w 4417162"/>
              <a:gd name="connsiteY29" fmla="*/ 1235075 h 6858000"/>
              <a:gd name="connsiteX30" fmla="*/ 4229047 w 4417162"/>
              <a:gd name="connsiteY30" fmla="*/ 1295400 h 6858000"/>
              <a:gd name="connsiteX31" fmla="*/ 4227367 w 4417162"/>
              <a:gd name="connsiteY31" fmla="*/ 1363662 h 6858000"/>
              <a:gd name="connsiteX32" fmla="*/ 4229047 w 4417162"/>
              <a:gd name="connsiteY32" fmla="*/ 1431925 h 6858000"/>
              <a:gd name="connsiteX33" fmla="*/ 4239125 w 4417162"/>
              <a:gd name="connsiteY33" fmla="*/ 1492250 h 6858000"/>
              <a:gd name="connsiteX34" fmla="*/ 4249203 w 4417162"/>
              <a:gd name="connsiteY34" fmla="*/ 1544637 h 6858000"/>
              <a:gd name="connsiteX35" fmla="*/ 4264318 w 4417162"/>
              <a:gd name="connsiteY35" fmla="*/ 1589087 h 6858000"/>
              <a:gd name="connsiteX36" fmla="*/ 4282794 w 4417162"/>
              <a:gd name="connsiteY36" fmla="*/ 1631950 h 6858000"/>
              <a:gd name="connsiteX37" fmla="*/ 4301270 w 4417162"/>
              <a:gd name="connsiteY37" fmla="*/ 1671637 h 6858000"/>
              <a:gd name="connsiteX38" fmla="*/ 4321425 w 4417162"/>
              <a:gd name="connsiteY38" fmla="*/ 1708150 h 6858000"/>
              <a:gd name="connsiteX39" fmla="*/ 4341580 w 4417162"/>
              <a:gd name="connsiteY39" fmla="*/ 1743075 h 6858000"/>
              <a:gd name="connsiteX40" fmla="*/ 4361735 w 4417162"/>
              <a:gd name="connsiteY40" fmla="*/ 1782762 h 6858000"/>
              <a:gd name="connsiteX41" fmla="*/ 4378531 w 4417162"/>
              <a:gd name="connsiteY41" fmla="*/ 1824037 h 6858000"/>
              <a:gd name="connsiteX42" fmla="*/ 4393648 w 4417162"/>
              <a:gd name="connsiteY42" fmla="*/ 1870075 h 6858000"/>
              <a:gd name="connsiteX43" fmla="*/ 4405405 w 4417162"/>
              <a:gd name="connsiteY43" fmla="*/ 1922462 h 6858000"/>
              <a:gd name="connsiteX44" fmla="*/ 4413803 w 4417162"/>
              <a:gd name="connsiteY44" fmla="*/ 1982787 h 6858000"/>
              <a:gd name="connsiteX45" fmla="*/ 4417162 w 4417162"/>
              <a:gd name="connsiteY45" fmla="*/ 2051050 h 6858000"/>
              <a:gd name="connsiteX46" fmla="*/ 4413803 w 4417162"/>
              <a:gd name="connsiteY46" fmla="*/ 2119312 h 6858000"/>
              <a:gd name="connsiteX47" fmla="*/ 4405405 w 4417162"/>
              <a:gd name="connsiteY47" fmla="*/ 2179637 h 6858000"/>
              <a:gd name="connsiteX48" fmla="*/ 4393648 w 4417162"/>
              <a:gd name="connsiteY48" fmla="*/ 2232025 h 6858000"/>
              <a:gd name="connsiteX49" fmla="*/ 4378531 w 4417162"/>
              <a:gd name="connsiteY49" fmla="*/ 2278062 h 6858000"/>
              <a:gd name="connsiteX50" fmla="*/ 4361735 w 4417162"/>
              <a:gd name="connsiteY50" fmla="*/ 2319337 h 6858000"/>
              <a:gd name="connsiteX51" fmla="*/ 4341580 w 4417162"/>
              <a:gd name="connsiteY51" fmla="*/ 2359025 h 6858000"/>
              <a:gd name="connsiteX52" fmla="*/ 4321425 w 4417162"/>
              <a:gd name="connsiteY52" fmla="*/ 2395537 h 6858000"/>
              <a:gd name="connsiteX53" fmla="*/ 4301270 w 4417162"/>
              <a:gd name="connsiteY53" fmla="*/ 2433637 h 6858000"/>
              <a:gd name="connsiteX54" fmla="*/ 4282794 w 4417162"/>
              <a:gd name="connsiteY54" fmla="*/ 2471737 h 6858000"/>
              <a:gd name="connsiteX55" fmla="*/ 4264318 w 4417162"/>
              <a:gd name="connsiteY55" fmla="*/ 2513012 h 6858000"/>
              <a:gd name="connsiteX56" fmla="*/ 4249203 w 4417162"/>
              <a:gd name="connsiteY56" fmla="*/ 2560637 h 6858000"/>
              <a:gd name="connsiteX57" fmla="*/ 4239125 w 4417162"/>
              <a:gd name="connsiteY57" fmla="*/ 2613025 h 6858000"/>
              <a:gd name="connsiteX58" fmla="*/ 4229047 w 4417162"/>
              <a:gd name="connsiteY58" fmla="*/ 2671762 h 6858000"/>
              <a:gd name="connsiteX59" fmla="*/ 4227367 w 4417162"/>
              <a:gd name="connsiteY59" fmla="*/ 2741612 h 6858000"/>
              <a:gd name="connsiteX60" fmla="*/ 4229047 w 4417162"/>
              <a:gd name="connsiteY60" fmla="*/ 2809875 h 6858000"/>
              <a:gd name="connsiteX61" fmla="*/ 4239125 w 4417162"/>
              <a:gd name="connsiteY61" fmla="*/ 2868612 h 6858000"/>
              <a:gd name="connsiteX62" fmla="*/ 4249203 w 4417162"/>
              <a:gd name="connsiteY62" fmla="*/ 2922587 h 6858000"/>
              <a:gd name="connsiteX63" fmla="*/ 4264318 w 4417162"/>
              <a:gd name="connsiteY63" fmla="*/ 2967037 h 6858000"/>
              <a:gd name="connsiteX64" fmla="*/ 4282794 w 4417162"/>
              <a:gd name="connsiteY64" fmla="*/ 3009900 h 6858000"/>
              <a:gd name="connsiteX65" fmla="*/ 4301270 w 4417162"/>
              <a:gd name="connsiteY65" fmla="*/ 3046412 h 6858000"/>
              <a:gd name="connsiteX66" fmla="*/ 4321425 w 4417162"/>
              <a:gd name="connsiteY66" fmla="*/ 3084512 h 6858000"/>
              <a:gd name="connsiteX67" fmla="*/ 4341580 w 4417162"/>
              <a:gd name="connsiteY67" fmla="*/ 3121025 h 6858000"/>
              <a:gd name="connsiteX68" fmla="*/ 4361735 w 4417162"/>
              <a:gd name="connsiteY68" fmla="*/ 3160712 h 6858000"/>
              <a:gd name="connsiteX69" fmla="*/ 4378531 w 4417162"/>
              <a:gd name="connsiteY69" fmla="*/ 3201987 h 6858000"/>
              <a:gd name="connsiteX70" fmla="*/ 4393648 w 4417162"/>
              <a:gd name="connsiteY70" fmla="*/ 3248025 h 6858000"/>
              <a:gd name="connsiteX71" fmla="*/ 4405405 w 4417162"/>
              <a:gd name="connsiteY71" fmla="*/ 3300412 h 6858000"/>
              <a:gd name="connsiteX72" fmla="*/ 4413803 w 4417162"/>
              <a:gd name="connsiteY72" fmla="*/ 3360737 h 6858000"/>
              <a:gd name="connsiteX73" fmla="*/ 4417162 w 4417162"/>
              <a:gd name="connsiteY73" fmla="*/ 3427412 h 6858000"/>
              <a:gd name="connsiteX74" fmla="*/ 4413803 w 4417162"/>
              <a:gd name="connsiteY74" fmla="*/ 3497262 h 6858000"/>
              <a:gd name="connsiteX75" fmla="*/ 4405405 w 4417162"/>
              <a:gd name="connsiteY75" fmla="*/ 3557587 h 6858000"/>
              <a:gd name="connsiteX76" fmla="*/ 4393648 w 4417162"/>
              <a:gd name="connsiteY76" fmla="*/ 3609975 h 6858000"/>
              <a:gd name="connsiteX77" fmla="*/ 4378531 w 4417162"/>
              <a:gd name="connsiteY77" fmla="*/ 3656012 h 6858000"/>
              <a:gd name="connsiteX78" fmla="*/ 4361735 w 4417162"/>
              <a:gd name="connsiteY78" fmla="*/ 3697287 h 6858000"/>
              <a:gd name="connsiteX79" fmla="*/ 4341580 w 4417162"/>
              <a:gd name="connsiteY79" fmla="*/ 3736975 h 6858000"/>
              <a:gd name="connsiteX80" fmla="*/ 4301270 w 4417162"/>
              <a:gd name="connsiteY80" fmla="*/ 3811587 h 6858000"/>
              <a:gd name="connsiteX81" fmla="*/ 4282794 w 4417162"/>
              <a:gd name="connsiteY81" fmla="*/ 3848100 h 6858000"/>
              <a:gd name="connsiteX82" fmla="*/ 4264318 w 4417162"/>
              <a:gd name="connsiteY82" fmla="*/ 3890962 h 6858000"/>
              <a:gd name="connsiteX83" fmla="*/ 4249203 w 4417162"/>
              <a:gd name="connsiteY83" fmla="*/ 3935412 h 6858000"/>
              <a:gd name="connsiteX84" fmla="*/ 4239125 w 4417162"/>
              <a:gd name="connsiteY84" fmla="*/ 3987800 h 6858000"/>
              <a:gd name="connsiteX85" fmla="*/ 4229047 w 4417162"/>
              <a:gd name="connsiteY85" fmla="*/ 4048125 h 6858000"/>
              <a:gd name="connsiteX86" fmla="*/ 4227367 w 4417162"/>
              <a:gd name="connsiteY86" fmla="*/ 4116387 h 6858000"/>
              <a:gd name="connsiteX87" fmla="*/ 4229047 w 4417162"/>
              <a:gd name="connsiteY87" fmla="*/ 4186237 h 6858000"/>
              <a:gd name="connsiteX88" fmla="*/ 4239125 w 4417162"/>
              <a:gd name="connsiteY88" fmla="*/ 4244975 h 6858000"/>
              <a:gd name="connsiteX89" fmla="*/ 4249203 w 4417162"/>
              <a:gd name="connsiteY89" fmla="*/ 4297362 h 6858000"/>
              <a:gd name="connsiteX90" fmla="*/ 4264318 w 4417162"/>
              <a:gd name="connsiteY90" fmla="*/ 4343400 h 6858000"/>
              <a:gd name="connsiteX91" fmla="*/ 4282794 w 4417162"/>
              <a:gd name="connsiteY91" fmla="*/ 4386262 h 6858000"/>
              <a:gd name="connsiteX92" fmla="*/ 4301270 w 4417162"/>
              <a:gd name="connsiteY92" fmla="*/ 4424362 h 6858000"/>
              <a:gd name="connsiteX93" fmla="*/ 4341580 w 4417162"/>
              <a:gd name="connsiteY93" fmla="*/ 4498975 h 6858000"/>
              <a:gd name="connsiteX94" fmla="*/ 4361735 w 4417162"/>
              <a:gd name="connsiteY94" fmla="*/ 4537075 h 6858000"/>
              <a:gd name="connsiteX95" fmla="*/ 4378531 w 4417162"/>
              <a:gd name="connsiteY95" fmla="*/ 4579937 h 6858000"/>
              <a:gd name="connsiteX96" fmla="*/ 4393648 w 4417162"/>
              <a:gd name="connsiteY96" fmla="*/ 4625975 h 6858000"/>
              <a:gd name="connsiteX97" fmla="*/ 4405405 w 4417162"/>
              <a:gd name="connsiteY97" fmla="*/ 4678362 h 6858000"/>
              <a:gd name="connsiteX98" fmla="*/ 4413803 w 4417162"/>
              <a:gd name="connsiteY98" fmla="*/ 4738687 h 6858000"/>
              <a:gd name="connsiteX99" fmla="*/ 4417162 w 4417162"/>
              <a:gd name="connsiteY99" fmla="*/ 4806950 h 6858000"/>
              <a:gd name="connsiteX100" fmla="*/ 4413803 w 4417162"/>
              <a:gd name="connsiteY100" fmla="*/ 4875212 h 6858000"/>
              <a:gd name="connsiteX101" fmla="*/ 4405405 w 4417162"/>
              <a:gd name="connsiteY101" fmla="*/ 4935537 h 6858000"/>
              <a:gd name="connsiteX102" fmla="*/ 4393648 w 4417162"/>
              <a:gd name="connsiteY102" fmla="*/ 4987925 h 6858000"/>
              <a:gd name="connsiteX103" fmla="*/ 4378531 w 4417162"/>
              <a:gd name="connsiteY103" fmla="*/ 5033962 h 6858000"/>
              <a:gd name="connsiteX104" fmla="*/ 4361735 w 4417162"/>
              <a:gd name="connsiteY104" fmla="*/ 5075237 h 6858000"/>
              <a:gd name="connsiteX105" fmla="*/ 4341580 w 4417162"/>
              <a:gd name="connsiteY105" fmla="*/ 5114925 h 6858000"/>
              <a:gd name="connsiteX106" fmla="*/ 4321425 w 4417162"/>
              <a:gd name="connsiteY106" fmla="*/ 5149850 h 6858000"/>
              <a:gd name="connsiteX107" fmla="*/ 4301270 w 4417162"/>
              <a:gd name="connsiteY107" fmla="*/ 5186362 h 6858000"/>
              <a:gd name="connsiteX108" fmla="*/ 4282794 w 4417162"/>
              <a:gd name="connsiteY108" fmla="*/ 5226050 h 6858000"/>
              <a:gd name="connsiteX109" fmla="*/ 4264318 w 4417162"/>
              <a:gd name="connsiteY109" fmla="*/ 5268912 h 6858000"/>
              <a:gd name="connsiteX110" fmla="*/ 4249203 w 4417162"/>
              <a:gd name="connsiteY110" fmla="*/ 5313362 h 6858000"/>
              <a:gd name="connsiteX111" fmla="*/ 4239125 w 4417162"/>
              <a:gd name="connsiteY111" fmla="*/ 5365750 h 6858000"/>
              <a:gd name="connsiteX112" fmla="*/ 4229047 w 4417162"/>
              <a:gd name="connsiteY112" fmla="*/ 5426075 h 6858000"/>
              <a:gd name="connsiteX113" fmla="*/ 4227367 w 4417162"/>
              <a:gd name="connsiteY113" fmla="*/ 5494337 h 6858000"/>
              <a:gd name="connsiteX114" fmla="*/ 4229047 w 4417162"/>
              <a:gd name="connsiteY114" fmla="*/ 5562600 h 6858000"/>
              <a:gd name="connsiteX115" fmla="*/ 4239125 w 4417162"/>
              <a:gd name="connsiteY115" fmla="*/ 5622925 h 6858000"/>
              <a:gd name="connsiteX116" fmla="*/ 4249203 w 4417162"/>
              <a:gd name="connsiteY116" fmla="*/ 5675312 h 6858000"/>
              <a:gd name="connsiteX117" fmla="*/ 4264318 w 4417162"/>
              <a:gd name="connsiteY117" fmla="*/ 5721350 h 6858000"/>
              <a:gd name="connsiteX118" fmla="*/ 4282794 w 4417162"/>
              <a:gd name="connsiteY118" fmla="*/ 5762625 h 6858000"/>
              <a:gd name="connsiteX119" fmla="*/ 4301270 w 4417162"/>
              <a:gd name="connsiteY119" fmla="*/ 5802312 h 6858000"/>
              <a:gd name="connsiteX120" fmla="*/ 4321425 w 4417162"/>
              <a:gd name="connsiteY120" fmla="*/ 5840412 h 6858000"/>
              <a:gd name="connsiteX121" fmla="*/ 4341580 w 4417162"/>
              <a:gd name="connsiteY121" fmla="*/ 5876925 h 6858000"/>
              <a:gd name="connsiteX122" fmla="*/ 4361735 w 4417162"/>
              <a:gd name="connsiteY122" fmla="*/ 5915025 h 6858000"/>
              <a:gd name="connsiteX123" fmla="*/ 4378531 w 4417162"/>
              <a:gd name="connsiteY123" fmla="*/ 5956300 h 6858000"/>
              <a:gd name="connsiteX124" fmla="*/ 4393648 w 4417162"/>
              <a:gd name="connsiteY124" fmla="*/ 6003925 h 6858000"/>
              <a:gd name="connsiteX125" fmla="*/ 4405405 w 4417162"/>
              <a:gd name="connsiteY125" fmla="*/ 6056312 h 6858000"/>
              <a:gd name="connsiteX126" fmla="*/ 4413803 w 4417162"/>
              <a:gd name="connsiteY126" fmla="*/ 6113462 h 6858000"/>
              <a:gd name="connsiteX127" fmla="*/ 4417162 w 4417162"/>
              <a:gd name="connsiteY127" fmla="*/ 6183312 h 6858000"/>
              <a:gd name="connsiteX128" fmla="*/ 4413803 w 4417162"/>
              <a:gd name="connsiteY128" fmla="*/ 6251575 h 6858000"/>
              <a:gd name="connsiteX129" fmla="*/ 4405405 w 4417162"/>
              <a:gd name="connsiteY129" fmla="*/ 6311900 h 6858000"/>
              <a:gd name="connsiteX130" fmla="*/ 4393648 w 4417162"/>
              <a:gd name="connsiteY130" fmla="*/ 6361112 h 6858000"/>
              <a:gd name="connsiteX131" fmla="*/ 4378531 w 4417162"/>
              <a:gd name="connsiteY131" fmla="*/ 6407150 h 6858000"/>
              <a:gd name="connsiteX132" fmla="*/ 4361735 w 4417162"/>
              <a:gd name="connsiteY132" fmla="*/ 6448425 h 6858000"/>
              <a:gd name="connsiteX133" fmla="*/ 4343260 w 4417162"/>
              <a:gd name="connsiteY133" fmla="*/ 6488112 h 6858000"/>
              <a:gd name="connsiteX134" fmla="*/ 4324784 w 4417162"/>
              <a:gd name="connsiteY134" fmla="*/ 6523037 h 6858000"/>
              <a:gd name="connsiteX135" fmla="*/ 4304629 w 4417162"/>
              <a:gd name="connsiteY135" fmla="*/ 6561137 h 6858000"/>
              <a:gd name="connsiteX136" fmla="*/ 4284474 w 4417162"/>
              <a:gd name="connsiteY136" fmla="*/ 6597650 h 6858000"/>
              <a:gd name="connsiteX137" fmla="*/ 4267678 w 4417162"/>
              <a:gd name="connsiteY137" fmla="*/ 6640512 h 6858000"/>
              <a:gd name="connsiteX138" fmla="*/ 4250882 w 4417162"/>
              <a:gd name="connsiteY138" fmla="*/ 6683375 h 6858000"/>
              <a:gd name="connsiteX139" fmla="*/ 4240804 w 4417162"/>
              <a:gd name="connsiteY139" fmla="*/ 6735762 h 6858000"/>
              <a:gd name="connsiteX140" fmla="*/ 4232407 w 4417162"/>
              <a:gd name="connsiteY140" fmla="*/ 6791325 h 6858000"/>
              <a:gd name="connsiteX141" fmla="*/ 4227367 w 4417162"/>
              <a:gd name="connsiteY141" fmla="*/ 6858000 h 6858000"/>
              <a:gd name="connsiteX142" fmla="*/ 2310062 w 4417162"/>
              <a:gd name="connsiteY142" fmla="*/ 6858000 h 6858000"/>
              <a:gd name="connsiteX143" fmla="*/ 144378 w 4417162"/>
              <a:gd name="connsiteY143" fmla="*/ 6858000 h 6858000"/>
              <a:gd name="connsiteX144" fmla="*/ 0 w 4417162"/>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417162" h="6858000">
                <a:moveTo>
                  <a:pt x="0" y="0"/>
                </a:moveTo>
                <a:lnTo>
                  <a:pt x="144378" y="0"/>
                </a:lnTo>
                <a:lnTo>
                  <a:pt x="2310062" y="0"/>
                </a:lnTo>
                <a:lnTo>
                  <a:pt x="4227367" y="0"/>
                </a:lnTo>
                <a:lnTo>
                  <a:pt x="4232407" y="66675"/>
                </a:lnTo>
                <a:lnTo>
                  <a:pt x="4240804" y="122237"/>
                </a:lnTo>
                <a:lnTo>
                  <a:pt x="4250882" y="174625"/>
                </a:lnTo>
                <a:lnTo>
                  <a:pt x="4267678" y="217487"/>
                </a:lnTo>
                <a:lnTo>
                  <a:pt x="4284474" y="260350"/>
                </a:lnTo>
                <a:lnTo>
                  <a:pt x="4304629" y="296862"/>
                </a:lnTo>
                <a:lnTo>
                  <a:pt x="4324784" y="334962"/>
                </a:lnTo>
                <a:lnTo>
                  <a:pt x="4343260" y="369887"/>
                </a:lnTo>
                <a:lnTo>
                  <a:pt x="4361735" y="409575"/>
                </a:lnTo>
                <a:lnTo>
                  <a:pt x="4378531" y="450850"/>
                </a:lnTo>
                <a:lnTo>
                  <a:pt x="4393648" y="496887"/>
                </a:lnTo>
                <a:lnTo>
                  <a:pt x="4405405" y="546100"/>
                </a:lnTo>
                <a:lnTo>
                  <a:pt x="4413803" y="606425"/>
                </a:lnTo>
                <a:lnTo>
                  <a:pt x="4417162" y="673100"/>
                </a:lnTo>
                <a:lnTo>
                  <a:pt x="4413803" y="744537"/>
                </a:lnTo>
                <a:lnTo>
                  <a:pt x="4405405" y="801687"/>
                </a:lnTo>
                <a:lnTo>
                  <a:pt x="4393648" y="854075"/>
                </a:lnTo>
                <a:lnTo>
                  <a:pt x="4378531" y="901700"/>
                </a:lnTo>
                <a:lnTo>
                  <a:pt x="4361735" y="942975"/>
                </a:lnTo>
                <a:lnTo>
                  <a:pt x="4341580" y="981075"/>
                </a:lnTo>
                <a:lnTo>
                  <a:pt x="4321425" y="1017587"/>
                </a:lnTo>
                <a:lnTo>
                  <a:pt x="4301270" y="1055687"/>
                </a:lnTo>
                <a:lnTo>
                  <a:pt x="4282794" y="1095375"/>
                </a:lnTo>
                <a:lnTo>
                  <a:pt x="4264318" y="1136650"/>
                </a:lnTo>
                <a:lnTo>
                  <a:pt x="4249203" y="1182687"/>
                </a:lnTo>
                <a:lnTo>
                  <a:pt x="4239125" y="1235075"/>
                </a:lnTo>
                <a:lnTo>
                  <a:pt x="4229047" y="1295400"/>
                </a:lnTo>
                <a:lnTo>
                  <a:pt x="4227367" y="1363662"/>
                </a:lnTo>
                <a:lnTo>
                  <a:pt x="4229047" y="1431925"/>
                </a:lnTo>
                <a:lnTo>
                  <a:pt x="4239125" y="1492250"/>
                </a:lnTo>
                <a:lnTo>
                  <a:pt x="4249203" y="1544637"/>
                </a:lnTo>
                <a:lnTo>
                  <a:pt x="4264318" y="1589087"/>
                </a:lnTo>
                <a:lnTo>
                  <a:pt x="4282794" y="1631950"/>
                </a:lnTo>
                <a:lnTo>
                  <a:pt x="4301270" y="1671637"/>
                </a:lnTo>
                <a:lnTo>
                  <a:pt x="4321425" y="1708150"/>
                </a:lnTo>
                <a:lnTo>
                  <a:pt x="4341580" y="1743075"/>
                </a:lnTo>
                <a:lnTo>
                  <a:pt x="4361735" y="1782762"/>
                </a:lnTo>
                <a:lnTo>
                  <a:pt x="4378531" y="1824037"/>
                </a:lnTo>
                <a:lnTo>
                  <a:pt x="4393648" y="1870075"/>
                </a:lnTo>
                <a:lnTo>
                  <a:pt x="4405405" y="1922462"/>
                </a:lnTo>
                <a:lnTo>
                  <a:pt x="4413803" y="1982787"/>
                </a:lnTo>
                <a:lnTo>
                  <a:pt x="4417162" y="2051050"/>
                </a:lnTo>
                <a:lnTo>
                  <a:pt x="4413803" y="2119312"/>
                </a:lnTo>
                <a:lnTo>
                  <a:pt x="4405405" y="2179637"/>
                </a:lnTo>
                <a:lnTo>
                  <a:pt x="4393648" y="2232025"/>
                </a:lnTo>
                <a:lnTo>
                  <a:pt x="4378531" y="2278062"/>
                </a:lnTo>
                <a:lnTo>
                  <a:pt x="4361735" y="2319337"/>
                </a:lnTo>
                <a:lnTo>
                  <a:pt x="4341580" y="2359025"/>
                </a:lnTo>
                <a:lnTo>
                  <a:pt x="4321425" y="2395537"/>
                </a:lnTo>
                <a:lnTo>
                  <a:pt x="4301270" y="2433637"/>
                </a:lnTo>
                <a:lnTo>
                  <a:pt x="4282794" y="2471737"/>
                </a:lnTo>
                <a:lnTo>
                  <a:pt x="4264318" y="2513012"/>
                </a:lnTo>
                <a:lnTo>
                  <a:pt x="4249203" y="2560637"/>
                </a:lnTo>
                <a:lnTo>
                  <a:pt x="4239125" y="2613025"/>
                </a:lnTo>
                <a:lnTo>
                  <a:pt x="4229047" y="2671762"/>
                </a:lnTo>
                <a:lnTo>
                  <a:pt x="4227367" y="2741612"/>
                </a:lnTo>
                <a:lnTo>
                  <a:pt x="4229047" y="2809875"/>
                </a:lnTo>
                <a:lnTo>
                  <a:pt x="4239125" y="2868612"/>
                </a:lnTo>
                <a:lnTo>
                  <a:pt x="4249203" y="2922587"/>
                </a:lnTo>
                <a:lnTo>
                  <a:pt x="4264318" y="2967037"/>
                </a:lnTo>
                <a:lnTo>
                  <a:pt x="4282794" y="3009900"/>
                </a:lnTo>
                <a:lnTo>
                  <a:pt x="4301270" y="3046412"/>
                </a:lnTo>
                <a:lnTo>
                  <a:pt x="4321425" y="3084512"/>
                </a:lnTo>
                <a:lnTo>
                  <a:pt x="4341580" y="3121025"/>
                </a:lnTo>
                <a:lnTo>
                  <a:pt x="4361735" y="3160712"/>
                </a:lnTo>
                <a:lnTo>
                  <a:pt x="4378531" y="3201987"/>
                </a:lnTo>
                <a:lnTo>
                  <a:pt x="4393648" y="3248025"/>
                </a:lnTo>
                <a:lnTo>
                  <a:pt x="4405405" y="3300412"/>
                </a:lnTo>
                <a:lnTo>
                  <a:pt x="4413803" y="3360737"/>
                </a:lnTo>
                <a:lnTo>
                  <a:pt x="4417162" y="3427412"/>
                </a:lnTo>
                <a:lnTo>
                  <a:pt x="4413803" y="3497262"/>
                </a:lnTo>
                <a:lnTo>
                  <a:pt x="4405405" y="3557587"/>
                </a:lnTo>
                <a:lnTo>
                  <a:pt x="4393648" y="3609975"/>
                </a:lnTo>
                <a:lnTo>
                  <a:pt x="4378531" y="3656012"/>
                </a:lnTo>
                <a:lnTo>
                  <a:pt x="4361735" y="3697287"/>
                </a:lnTo>
                <a:lnTo>
                  <a:pt x="4341580" y="3736975"/>
                </a:lnTo>
                <a:lnTo>
                  <a:pt x="4301270" y="3811587"/>
                </a:lnTo>
                <a:lnTo>
                  <a:pt x="4282794" y="3848100"/>
                </a:lnTo>
                <a:lnTo>
                  <a:pt x="4264318" y="3890962"/>
                </a:lnTo>
                <a:lnTo>
                  <a:pt x="4249203" y="3935412"/>
                </a:lnTo>
                <a:lnTo>
                  <a:pt x="4239125" y="3987800"/>
                </a:lnTo>
                <a:lnTo>
                  <a:pt x="4229047" y="4048125"/>
                </a:lnTo>
                <a:lnTo>
                  <a:pt x="4227367" y="4116387"/>
                </a:lnTo>
                <a:lnTo>
                  <a:pt x="4229047" y="4186237"/>
                </a:lnTo>
                <a:lnTo>
                  <a:pt x="4239125" y="4244975"/>
                </a:lnTo>
                <a:lnTo>
                  <a:pt x="4249203" y="4297362"/>
                </a:lnTo>
                <a:lnTo>
                  <a:pt x="4264318" y="4343400"/>
                </a:lnTo>
                <a:lnTo>
                  <a:pt x="4282794" y="4386262"/>
                </a:lnTo>
                <a:lnTo>
                  <a:pt x="4301270" y="4424362"/>
                </a:lnTo>
                <a:lnTo>
                  <a:pt x="4341580" y="4498975"/>
                </a:lnTo>
                <a:lnTo>
                  <a:pt x="4361735" y="4537075"/>
                </a:lnTo>
                <a:lnTo>
                  <a:pt x="4378531" y="4579937"/>
                </a:lnTo>
                <a:lnTo>
                  <a:pt x="4393648" y="4625975"/>
                </a:lnTo>
                <a:lnTo>
                  <a:pt x="4405405" y="4678362"/>
                </a:lnTo>
                <a:lnTo>
                  <a:pt x="4413803" y="4738687"/>
                </a:lnTo>
                <a:lnTo>
                  <a:pt x="4417162" y="4806950"/>
                </a:lnTo>
                <a:lnTo>
                  <a:pt x="4413803" y="4875212"/>
                </a:lnTo>
                <a:lnTo>
                  <a:pt x="4405405" y="4935537"/>
                </a:lnTo>
                <a:lnTo>
                  <a:pt x="4393648" y="4987925"/>
                </a:lnTo>
                <a:lnTo>
                  <a:pt x="4378531" y="5033962"/>
                </a:lnTo>
                <a:lnTo>
                  <a:pt x="4361735" y="5075237"/>
                </a:lnTo>
                <a:lnTo>
                  <a:pt x="4341580" y="5114925"/>
                </a:lnTo>
                <a:lnTo>
                  <a:pt x="4321425" y="5149850"/>
                </a:lnTo>
                <a:lnTo>
                  <a:pt x="4301270" y="5186362"/>
                </a:lnTo>
                <a:lnTo>
                  <a:pt x="4282794" y="5226050"/>
                </a:lnTo>
                <a:lnTo>
                  <a:pt x="4264318" y="5268912"/>
                </a:lnTo>
                <a:lnTo>
                  <a:pt x="4249203" y="5313362"/>
                </a:lnTo>
                <a:lnTo>
                  <a:pt x="4239125" y="5365750"/>
                </a:lnTo>
                <a:lnTo>
                  <a:pt x="4229047" y="5426075"/>
                </a:lnTo>
                <a:lnTo>
                  <a:pt x="4227367" y="5494337"/>
                </a:lnTo>
                <a:lnTo>
                  <a:pt x="4229047" y="5562600"/>
                </a:lnTo>
                <a:lnTo>
                  <a:pt x="4239125" y="5622925"/>
                </a:lnTo>
                <a:lnTo>
                  <a:pt x="4249203" y="5675312"/>
                </a:lnTo>
                <a:lnTo>
                  <a:pt x="4264318" y="5721350"/>
                </a:lnTo>
                <a:lnTo>
                  <a:pt x="4282794" y="5762625"/>
                </a:lnTo>
                <a:lnTo>
                  <a:pt x="4301270" y="5802312"/>
                </a:lnTo>
                <a:lnTo>
                  <a:pt x="4321425" y="5840412"/>
                </a:lnTo>
                <a:lnTo>
                  <a:pt x="4341580" y="5876925"/>
                </a:lnTo>
                <a:lnTo>
                  <a:pt x="4361735" y="5915025"/>
                </a:lnTo>
                <a:lnTo>
                  <a:pt x="4378531" y="5956300"/>
                </a:lnTo>
                <a:lnTo>
                  <a:pt x="4393648" y="6003925"/>
                </a:lnTo>
                <a:lnTo>
                  <a:pt x="4405405" y="6056312"/>
                </a:lnTo>
                <a:lnTo>
                  <a:pt x="4413803" y="6113462"/>
                </a:lnTo>
                <a:lnTo>
                  <a:pt x="4417162" y="6183312"/>
                </a:lnTo>
                <a:lnTo>
                  <a:pt x="4413803" y="6251575"/>
                </a:lnTo>
                <a:lnTo>
                  <a:pt x="4405405" y="6311900"/>
                </a:lnTo>
                <a:lnTo>
                  <a:pt x="4393648" y="6361112"/>
                </a:lnTo>
                <a:lnTo>
                  <a:pt x="4378531" y="6407150"/>
                </a:lnTo>
                <a:lnTo>
                  <a:pt x="4361735" y="6448425"/>
                </a:lnTo>
                <a:lnTo>
                  <a:pt x="4343260" y="6488112"/>
                </a:lnTo>
                <a:lnTo>
                  <a:pt x="4324784" y="6523037"/>
                </a:lnTo>
                <a:lnTo>
                  <a:pt x="4304629" y="6561137"/>
                </a:lnTo>
                <a:lnTo>
                  <a:pt x="4284474" y="6597650"/>
                </a:lnTo>
                <a:lnTo>
                  <a:pt x="4267678" y="6640512"/>
                </a:lnTo>
                <a:lnTo>
                  <a:pt x="4250882" y="6683375"/>
                </a:lnTo>
                <a:lnTo>
                  <a:pt x="4240804" y="6735762"/>
                </a:lnTo>
                <a:lnTo>
                  <a:pt x="4232407" y="6791325"/>
                </a:lnTo>
                <a:lnTo>
                  <a:pt x="4227367" y="6858000"/>
                </a:lnTo>
                <a:lnTo>
                  <a:pt x="2310062" y="6858000"/>
                </a:lnTo>
                <a:lnTo>
                  <a:pt x="144378" y="6858000"/>
                </a:lnTo>
                <a:lnTo>
                  <a:pt x="0" y="6858000"/>
                </a:lnTo>
                <a:close/>
              </a:path>
            </a:pathLst>
          </a:custGeom>
          <a:solidFill>
            <a:srgbClr val="FFFFFF"/>
          </a:solidFill>
          <a:ln w="0">
            <a:noFill/>
            <a:prstDash val="solid"/>
            <a:round/>
            <a:headEnd/>
            <a:tailEnd/>
          </a:ln>
        </p:spPr>
      </p:sp>
      <p:sp useBgFill="1">
        <p:nvSpPr>
          <p:cNvPr id="26" name="Freeform: Shape 25">
            <a:extLst>
              <a:ext uri="{FF2B5EF4-FFF2-40B4-BE49-F238E27FC236}">
                <a16:creationId xmlns:a16="http://schemas.microsoft.com/office/drawing/2014/main" id="{A7A4B465-FBCC-4CD4-89A1-82992A7B47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272784" cy="6858000"/>
          </a:xfrm>
          <a:custGeom>
            <a:avLst/>
            <a:gdLst>
              <a:gd name="connsiteX0" fmla="*/ 0 w 4272784"/>
              <a:gd name="connsiteY0" fmla="*/ 0 h 6858000"/>
              <a:gd name="connsiteX1" fmla="*/ 4082989 w 4272784"/>
              <a:gd name="connsiteY1" fmla="*/ 0 h 6858000"/>
              <a:gd name="connsiteX2" fmla="*/ 4088029 w 4272784"/>
              <a:gd name="connsiteY2" fmla="*/ 66675 h 6858000"/>
              <a:gd name="connsiteX3" fmla="*/ 4096426 w 4272784"/>
              <a:gd name="connsiteY3" fmla="*/ 122237 h 6858000"/>
              <a:gd name="connsiteX4" fmla="*/ 4106504 w 4272784"/>
              <a:gd name="connsiteY4" fmla="*/ 174625 h 6858000"/>
              <a:gd name="connsiteX5" fmla="*/ 4123300 w 4272784"/>
              <a:gd name="connsiteY5" fmla="*/ 217487 h 6858000"/>
              <a:gd name="connsiteX6" fmla="*/ 4140096 w 4272784"/>
              <a:gd name="connsiteY6" fmla="*/ 260350 h 6858000"/>
              <a:gd name="connsiteX7" fmla="*/ 4160251 w 4272784"/>
              <a:gd name="connsiteY7" fmla="*/ 296862 h 6858000"/>
              <a:gd name="connsiteX8" fmla="*/ 4180406 w 4272784"/>
              <a:gd name="connsiteY8" fmla="*/ 334962 h 6858000"/>
              <a:gd name="connsiteX9" fmla="*/ 4198882 w 4272784"/>
              <a:gd name="connsiteY9" fmla="*/ 369887 h 6858000"/>
              <a:gd name="connsiteX10" fmla="*/ 4217357 w 4272784"/>
              <a:gd name="connsiteY10" fmla="*/ 409575 h 6858000"/>
              <a:gd name="connsiteX11" fmla="*/ 4234153 w 4272784"/>
              <a:gd name="connsiteY11" fmla="*/ 450850 h 6858000"/>
              <a:gd name="connsiteX12" fmla="*/ 4249270 w 4272784"/>
              <a:gd name="connsiteY12" fmla="*/ 496887 h 6858000"/>
              <a:gd name="connsiteX13" fmla="*/ 4261027 w 4272784"/>
              <a:gd name="connsiteY13" fmla="*/ 546100 h 6858000"/>
              <a:gd name="connsiteX14" fmla="*/ 4269425 w 4272784"/>
              <a:gd name="connsiteY14" fmla="*/ 606425 h 6858000"/>
              <a:gd name="connsiteX15" fmla="*/ 4272784 w 4272784"/>
              <a:gd name="connsiteY15" fmla="*/ 673100 h 6858000"/>
              <a:gd name="connsiteX16" fmla="*/ 4269425 w 4272784"/>
              <a:gd name="connsiteY16" fmla="*/ 744537 h 6858000"/>
              <a:gd name="connsiteX17" fmla="*/ 4261027 w 4272784"/>
              <a:gd name="connsiteY17" fmla="*/ 801687 h 6858000"/>
              <a:gd name="connsiteX18" fmla="*/ 4249270 w 4272784"/>
              <a:gd name="connsiteY18" fmla="*/ 854075 h 6858000"/>
              <a:gd name="connsiteX19" fmla="*/ 4234153 w 4272784"/>
              <a:gd name="connsiteY19" fmla="*/ 901700 h 6858000"/>
              <a:gd name="connsiteX20" fmla="*/ 4217357 w 4272784"/>
              <a:gd name="connsiteY20" fmla="*/ 942975 h 6858000"/>
              <a:gd name="connsiteX21" fmla="*/ 4197202 w 4272784"/>
              <a:gd name="connsiteY21" fmla="*/ 981075 h 6858000"/>
              <a:gd name="connsiteX22" fmla="*/ 4177047 w 4272784"/>
              <a:gd name="connsiteY22" fmla="*/ 1017587 h 6858000"/>
              <a:gd name="connsiteX23" fmla="*/ 4156892 w 4272784"/>
              <a:gd name="connsiteY23" fmla="*/ 1055687 h 6858000"/>
              <a:gd name="connsiteX24" fmla="*/ 4138416 w 4272784"/>
              <a:gd name="connsiteY24" fmla="*/ 1095375 h 6858000"/>
              <a:gd name="connsiteX25" fmla="*/ 4119940 w 4272784"/>
              <a:gd name="connsiteY25" fmla="*/ 1136650 h 6858000"/>
              <a:gd name="connsiteX26" fmla="*/ 4104825 w 4272784"/>
              <a:gd name="connsiteY26" fmla="*/ 1182687 h 6858000"/>
              <a:gd name="connsiteX27" fmla="*/ 4094747 w 4272784"/>
              <a:gd name="connsiteY27" fmla="*/ 1235075 h 6858000"/>
              <a:gd name="connsiteX28" fmla="*/ 4084669 w 4272784"/>
              <a:gd name="connsiteY28" fmla="*/ 1295400 h 6858000"/>
              <a:gd name="connsiteX29" fmla="*/ 4082989 w 4272784"/>
              <a:gd name="connsiteY29" fmla="*/ 1363662 h 6858000"/>
              <a:gd name="connsiteX30" fmla="*/ 4084669 w 4272784"/>
              <a:gd name="connsiteY30" fmla="*/ 1431925 h 6858000"/>
              <a:gd name="connsiteX31" fmla="*/ 4094747 w 4272784"/>
              <a:gd name="connsiteY31" fmla="*/ 1492250 h 6858000"/>
              <a:gd name="connsiteX32" fmla="*/ 4104825 w 4272784"/>
              <a:gd name="connsiteY32" fmla="*/ 1544637 h 6858000"/>
              <a:gd name="connsiteX33" fmla="*/ 4119940 w 4272784"/>
              <a:gd name="connsiteY33" fmla="*/ 1589087 h 6858000"/>
              <a:gd name="connsiteX34" fmla="*/ 4138416 w 4272784"/>
              <a:gd name="connsiteY34" fmla="*/ 1631950 h 6858000"/>
              <a:gd name="connsiteX35" fmla="*/ 4156892 w 4272784"/>
              <a:gd name="connsiteY35" fmla="*/ 1671637 h 6858000"/>
              <a:gd name="connsiteX36" fmla="*/ 4177047 w 4272784"/>
              <a:gd name="connsiteY36" fmla="*/ 1708150 h 6858000"/>
              <a:gd name="connsiteX37" fmla="*/ 4197202 w 4272784"/>
              <a:gd name="connsiteY37" fmla="*/ 1743075 h 6858000"/>
              <a:gd name="connsiteX38" fmla="*/ 4217357 w 4272784"/>
              <a:gd name="connsiteY38" fmla="*/ 1782762 h 6858000"/>
              <a:gd name="connsiteX39" fmla="*/ 4234153 w 4272784"/>
              <a:gd name="connsiteY39" fmla="*/ 1824037 h 6858000"/>
              <a:gd name="connsiteX40" fmla="*/ 4249270 w 4272784"/>
              <a:gd name="connsiteY40" fmla="*/ 1870075 h 6858000"/>
              <a:gd name="connsiteX41" fmla="*/ 4261027 w 4272784"/>
              <a:gd name="connsiteY41" fmla="*/ 1922462 h 6858000"/>
              <a:gd name="connsiteX42" fmla="*/ 4269425 w 4272784"/>
              <a:gd name="connsiteY42" fmla="*/ 1982787 h 6858000"/>
              <a:gd name="connsiteX43" fmla="*/ 4272784 w 4272784"/>
              <a:gd name="connsiteY43" fmla="*/ 2051050 h 6858000"/>
              <a:gd name="connsiteX44" fmla="*/ 4269425 w 4272784"/>
              <a:gd name="connsiteY44" fmla="*/ 2119312 h 6858000"/>
              <a:gd name="connsiteX45" fmla="*/ 4261027 w 4272784"/>
              <a:gd name="connsiteY45" fmla="*/ 2179637 h 6858000"/>
              <a:gd name="connsiteX46" fmla="*/ 4249270 w 4272784"/>
              <a:gd name="connsiteY46" fmla="*/ 2232025 h 6858000"/>
              <a:gd name="connsiteX47" fmla="*/ 4234153 w 4272784"/>
              <a:gd name="connsiteY47" fmla="*/ 2278062 h 6858000"/>
              <a:gd name="connsiteX48" fmla="*/ 4217357 w 4272784"/>
              <a:gd name="connsiteY48" fmla="*/ 2319337 h 6858000"/>
              <a:gd name="connsiteX49" fmla="*/ 4197202 w 4272784"/>
              <a:gd name="connsiteY49" fmla="*/ 2359025 h 6858000"/>
              <a:gd name="connsiteX50" fmla="*/ 4177047 w 4272784"/>
              <a:gd name="connsiteY50" fmla="*/ 2395537 h 6858000"/>
              <a:gd name="connsiteX51" fmla="*/ 4156892 w 4272784"/>
              <a:gd name="connsiteY51" fmla="*/ 2433637 h 6858000"/>
              <a:gd name="connsiteX52" fmla="*/ 4138416 w 4272784"/>
              <a:gd name="connsiteY52" fmla="*/ 2471737 h 6858000"/>
              <a:gd name="connsiteX53" fmla="*/ 4119940 w 4272784"/>
              <a:gd name="connsiteY53" fmla="*/ 2513012 h 6858000"/>
              <a:gd name="connsiteX54" fmla="*/ 4104825 w 4272784"/>
              <a:gd name="connsiteY54" fmla="*/ 2560637 h 6858000"/>
              <a:gd name="connsiteX55" fmla="*/ 4094747 w 4272784"/>
              <a:gd name="connsiteY55" fmla="*/ 2613025 h 6858000"/>
              <a:gd name="connsiteX56" fmla="*/ 4084669 w 4272784"/>
              <a:gd name="connsiteY56" fmla="*/ 2671762 h 6858000"/>
              <a:gd name="connsiteX57" fmla="*/ 4082989 w 4272784"/>
              <a:gd name="connsiteY57" fmla="*/ 2741612 h 6858000"/>
              <a:gd name="connsiteX58" fmla="*/ 4084669 w 4272784"/>
              <a:gd name="connsiteY58" fmla="*/ 2809875 h 6858000"/>
              <a:gd name="connsiteX59" fmla="*/ 4094747 w 4272784"/>
              <a:gd name="connsiteY59" fmla="*/ 2868612 h 6858000"/>
              <a:gd name="connsiteX60" fmla="*/ 4104825 w 4272784"/>
              <a:gd name="connsiteY60" fmla="*/ 2922587 h 6858000"/>
              <a:gd name="connsiteX61" fmla="*/ 4119940 w 4272784"/>
              <a:gd name="connsiteY61" fmla="*/ 2967037 h 6858000"/>
              <a:gd name="connsiteX62" fmla="*/ 4138416 w 4272784"/>
              <a:gd name="connsiteY62" fmla="*/ 3009900 h 6858000"/>
              <a:gd name="connsiteX63" fmla="*/ 4156892 w 4272784"/>
              <a:gd name="connsiteY63" fmla="*/ 3046412 h 6858000"/>
              <a:gd name="connsiteX64" fmla="*/ 4177047 w 4272784"/>
              <a:gd name="connsiteY64" fmla="*/ 3084512 h 6858000"/>
              <a:gd name="connsiteX65" fmla="*/ 4197202 w 4272784"/>
              <a:gd name="connsiteY65" fmla="*/ 3121025 h 6858000"/>
              <a:gd name="connsiteX66" fmla="*/ 4217357 w 4272784"/>
              <a:gd name="connsiteY66" fmla="*/ 3160712 h 6858000"/>
              <a:gd name="connsiteX67" fmla="*/ 4234153 w 4272784"/>
              <a:gd name="connsiteY67" fmla="*/ 3201987 h 6858000"/>
              <a:gd name="connsiteX68" fmla="*/ 4249270 w 4272784"/>
              <a:gd name="connsiteY68" fmla="*/ 3248025 h 6858000"/>
              <a:gd name="connsiteX69" fmla="*/ 4261027 w 4272784"/>
              <a:gd name="connsiteY69" fmla="*/ 3300412 h 6858000"/>
              <a:gd name="connsiteX70" fmla="*/ 4269425 w 4272784"/>
              <a:gd name="connsiteY70" fmla="*/ 3360737 h 6858000"/>
              <a:gd name="connsiteX71" fmla="*/ 4272784 w 4272784"/>
              <a:gd name="connsiteY71" fmla="*/ 3427412 h 6858000"/>
              <a:gd name="connsiteX72" fmla="*/ 4269425 w 4272784"/>
              <a:gd name="connsiteY72" fmla="*/ 3497262 h 6858000"/>
              <a:gd name="connsiteX73" fmla="*/ 4261027 w 4272784"/>
              <a:gd name="connsiteY73" fmla="*/ 3557587 h 6858000"/>
              <a:gd name="connsiteX74" fmla="*/ 4249270 w 4272784"/>
              <a:gd name="connsiteY74" fmla="*/ 3609975 h 6858000"/>
              <a:gd name="connsiteX75" fmla="*/ 4234153 w 4272784"/>
              <a:gd name="connsiteY75" fmla="*/ 3656012 h 6858000"/>
              <a:gd name="connsiteX76" fmla="*/ 4217357 w 4272784"/>
              <a:gd name="connsiteY76" fmla="*/ 3697287 h 6858000"/>
              <a:gd name="connsiteX77" fmla="*/ 4197202 w 4272784"/>
              <a:gd name="connsiteY77" fmla="*/ 3736975 h 6858000"/>
              <a:gd name="connsiteX78" fmla="*/ 4156892 w 4272784"/>
              <a:gd name="connsiteY78" fmla="*/ 3811587 h 6858000"/>
              <a:gd name="connsiteX79" fmla="*/ 4138416 w 4272784"/>
              <a:gd name="connsiteY79" fmla="*/ 3848100 h 6858000"/>
              <a:gd name="connsiteX80" fmla="*/ 4119940 w 4272784"/>
              <a:gd name="connsiteY80" fmla="*/ 3890962 h 6858000"/>
              <a:gd name="connsiteX81" fmla="*/ 4104825 w 4272784"/>
              <a:gd name="connsiteY81" fmla="*/ 3935412 h 6858000"/>
              <a:gd name="connsiteX82" fmla="*/ 4094747 w 4272784"/>
              <a:gd name="connsiteY82" fmla="*/ 3987800 h 6858000"/>
              <a:gd name="connsiteX83" fmla="*/ 4084669 w 4272784"/>
              <a:gd name="connsiteY83" fmla="*/ 4048125 h 6858000"/>
              <a:gd name="connsiteX84" fmla="*/ 4082989 w 4272784"/>
              <a:gd name="connsiteY84" fmla="*/ 4116387 h 6858000"/>
              <a:gd name="connsiteX85" fmla="*/ 4084669 w 4272784"/>
              <a:gd name="connsiteY85" fmla="*/ 4186237 h 6858000"/>
              <a:gd name="connsiteX86" fmla="*/ 4094747 w 4272784"/>
              <a:gd name="connsiteY86" fmla="*/ 4244975 h 6858000"/>
              <a:gd name="connsiteX87" fmla="*/ 4104825 w 4272784"/>
              <a:gd name="connsiteY87" fmla="*/ 4297362 h 6858000"/>
              <a:gd name="connsiteX88" fmla="*/ 4119940 w 4272784"/>
              <a:gd name="connsiteY88" fmla="*/ 4343400 h 6858000"/>
              <a:gd name="connsiteX89" fmla="*/ 4138416 w 4272784"/>
              <a:gd name="connsiteY89" fmla="*/ 4386262 h 6858000"/>
              <a:gd name="connsiteX90" fmla="*/ 4156892 w 4272784"/>
              <a:gd name="connsiteY90" fmla="*/ 4424362 h 6858000"/>
              <a:gd name="connsiteX91" fmla="*/ 4197202 w 4272784"/>
              <a:gd name="connsiteY91" fmla="*/ 4498975 h 6858000"/>
              <a:gd name="connsiteX92" fmla="*/ 4217357 w 4272784"/>
              <a:gd name="connsiteY92" fmla="*/ 4537075 h 6858000"/>
              <a:gd name="connsiteX93" fmla="*/ 4234153 w 4272784"/>
              <a:gd name="connsiteY93" fmla="*/ 4579937 h 6858000"/>
              <a:gd name="connsiteX94" fmla="*/ 4249270 w 4272784"/>
              <a:gd name="connsiteY94" fmla="*/ 4625975 h 6858000"/>
              <a:gd name="connsiteX95" fmla="*/ 4261027 w 4272784"/>
              <a:gd name="connsiteY95" fmla="*/ 4678362 h 6858000"/>
              <a:gd name="connsiteX96" fmla="*/ 4269425 w 4272784"/>
              <a:gd name="connsiteY96" fmla="*/ 4738687 h 6858000"/>
              <a:gd name="connsiteX97" fmla="*/ 4272784 w 4272784"/>
              <a:gd name="connsiteY97" fmla="*/ 4806950 h 6858000"/>
              <a:gd name="connsiteX98" fmla="*/ 4269425 w 4272784"/>
              <a:gd name="connsiteY98" fmla="*/ 4875212 h 6858000"/>
              <a:gd name="connsiteX99" fmla="*/ 4261027 w 4272784"/>
              <a:gd name="connsiteY99" fmla="*/ 4935537 h 6858000"/>
              <a:gd name="connsiteX100" fmla="*/ 4249270 w 4272784"/>
              <a:gd name="connsiteY100" fmla="*/ 4987925 h 6858000"/>
              <a:gd name="connsiteX101" fmla="*/ 4234153 w 4272784"/>
              <a:gd name="connsiteY101" fmla="*/ 5033962 h 6858000"/>
              <a:gd name="connsiteX102" fmla="*/ 4217357 w 4272784"/>
              <a:gd name="connsiteY102" fmla="*/ 5075237 h 6858000"/>
              <a:gd name="connsiteX103" fmla="*/ 4197202 w 4272784"/>
              <a:gd name="connsiteY103" fmla="*/ 5114925 h 6858000"/>
              <a:gd name="connsiteX104" fmla="*/ 4177047 w 4272784"/>
              <a:gd name="connsiteY104" fmla="*/ 5149850 h 6858000"/>
              <a:gd name="connsiteX105" fmla="*/ 4156892 w 4272784"/>
              <a:gd name="connsiteY105" fmla="*/ 5186362 h 6858000"/>
              <a:gd name="connsiteX106" fmla="*/ 4138416 w 4272784"/>
              <a:gd name="connsiteY106" fmla="*/ 5226050 h 6858000"/>
              <a:gd name="connsiteX107" fmla="*/ 4119940 w 4272784"/>
              <a:gd name="connsiteY107" fmla="*/ 5268912 h 6858000"/>
              <a:gd name="connsiteX108" fmla="*/ 4104825 w 4272784"/>
              <a:gd name="connsiteY108" fmla="*/ 5313362 h 6858000"/>
              <a:gd name="connsiteX109" fmla="*/ 4094747 w 4272784"/>
              <a:gd name="connsiteY109" fmla="*/ 5365750 h 6858000"/>
              <a:gd name="connsiteX110" fmla="*/ 4084669 w 4272784"/>
              <a:gd name="connsiteY110" fmla="*/ 5426075 h 6858000"/>
              <a:gd name="connsiteX111" fmla="*/ 4082989 w 4272784"/>
              <a:gd name="connsiteY111" fmla="*/ 5494337 h 6858000"/>
              <a:gd name="connsiteX112" fmla="*/ 4084669 w 4272784"/>
              <a:gd name="connsiteY112" fmla="*/ 5562600 h 6858000"/>
              <a:gd name="connsiteX113" fmla="*/ 4094747 w 4272784"/>
              <a:gd name="connsiteY113" fmla="*/ 5622925 h 6858000"/>
              <a:gd name="connsiteX114" fmla="*/ 4104825 w 4272784"/>
              <a:gd name="connsiteY114" fmla="*/ 5675312 h 6858000"/>
              <a:gd name="connsiteX115" fmla="*/ 4119940 w 4272784"/>
              <a:gd name="connsiteY115" fmla="*/ 5721350 h 6858000"/>
              <a:gd name="connsiteX116" fmla="*/ 4138416 w 4272784"/>
              <a:gd name="connsiteY116" fmla="*/ 5762625 h 6858000"/>
              <a:gd name="connsiteX117" fmla="*/ 4156892 w 4272784"/>
              <a:gd name="connsiteY117" fmla="*/ 5802312 h 6858000"/>
              <a:gd name="connsiteX118" fmla="*/ 4177047 w 4272784"/>
              <a:gd name="connsiteY118" fmla="*/ 5840412 h 6858000"/>
              <a:gd name="connsiteX119" fmla="*/ 4197202 w 4272784"/>
              <a:gd name="connsiteY119" fmla="*/ 5876925 h 6858000"/>
              <a:gd name="connsiteX120" fmla="*/ 4217357 w 4272784"/>
              <a:gd name="connsiteY120" fmla="*/ 5915025 h 6858000"/>
              <a:gd name="connsiteX121" fmla="*/ 4234153 w 4272784"/>
              <a:gd name="connsiteY121" fmla="*/ 5956300 h 6858000"/>
              <a:gd name="connsiteX122" fmla="*/ 4249270 w 4272784"/>
              <a:gd name="connsiteY122" fmla="*/ 6003925 h 6858000"/>
              <a:gd name="connsiteX123" fmla="*/ 4261027 w 4272784"/>
              <a:gd name="connsiteY123" fmla="*/ 6056312 h 6858000"/>
              <a:gd name="connsiteX124" fmla="*/ 4269425 w 4272784"/>
              <a:gd name="connsiteY124" fmla="*/ 6113462 h 6858000"/>
              <a:gd name="connsiteX125" fmla="*/ 4272784 w 4272784"/>
              <a:gd name="connsiteY125" fmla="*/ 6183312 h 6858000"/>
              <a:gd name="connsiteX126" fmla="*/ 4269425 w 4272784"/>
              <a:gd name="connsiteY126" fmla="*/ 6251575 h 6858000"/>
              <a:gd name="connsiteX127" fmla="*/ 4261027 w 4272784"/>
              <a:gd name="connsiteY127" fmla="*/ 6311900 h 6858000"/>
              <a:gd name="connsiteX128" fmla="*/ 4249270 w 4272784"/>
              <a:gd name="connsiteY128" fmla="*/ 6361112 h 6858000"/>
              <a:gd name="connsiteX129" fmla="*/ 4234153 w 4272784"/>
              <a:gd name="connsiteY129" fmla="*/ 6407150 h 6858000"/>
              <a:gd name="connsiteX130" fmla="*/ 4217357 w 4272784"/>
              <a:gd name="connsiteY130" fmla="*/ 6448425 h 6858000"/>
              <a:gd name="connsiteX131" fmla="*/ 4198882 w 4272784"/>
              <a:gd name="connsiteY131" fmla="*/ 6488112 h 6858000"/>
              <a:gd name="connsiteX132" fmla="*/ 4180406 w 4272784"/>
              <a:gd name="connsiteY132" fmla="*/ 6523037 h 6858000"/>
              <a:gd name="connsiteX133" fmla="*/ 4160251 w 4272784"/>
              <a:gd name="connsiteY133" fmla="*/ 6561137 h 6858000"/>
              <a:gd name="connsiteX134" fmla="*/ 4140096 w 4272784"/>
              <a:gd name="connsiteY134" fmla="*/ 6597650 h 6858000"/>
              <a:gd name="connsiteX135" fmla="*/ 4123300 w 4272784"/>
              <a:gd name="connsiteY135" fmla="*/ 6640512 h 6858000"/>
              <a:gd name="connsiteX136" fmla="*/ 4106504 w 4272784"/>
              <a:gd name="connsiteY136" fmla="*/ 6683375 h 6858000"/>
              <a:gd name="connsiteX137" fmla="*/ 4096426 w 4272784"/>
              <a:gd name="connsiteY137" fmla="*/ 6735762 h 6858000"/>
              <a:gd name="connsiteX138" fmla="*/ 4088029 w 4272784"/>
              <a:gd name="connsiteY138" fmla="*/ 6791325 h 6858000"/>
              <a:gd name="connsiteX139" fmla="*/ 4082989 w 4272784"/>
              <a:gd name="connsiteY139" fmla="*/ 6858000 h 6858000"/>
              <a:gd name="connsiteX140" fmla="*/ 0 w 4272784"/>
              <a:gd name="connsiteY14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4272784" h="6858000">
                <a:moveTo>
                  <a:pt x="0" y="0"/>
                </a:moveTo>
                <a:lnTo>
                  <a:pt x="4082989" y="0"/>
                </a:lnTo>
                <a:lnTo>
                  <a:pt x="4088029" y="66675"/>
                </a:lnTo>
                <a:lnTo>
                  <a:pt x="4096426" y="122237"/>
                </a:lnTo>
                <a:lnTo>
                  <a:pt x="4106504" y="174625"/>
                </a:lnTo>
                <a:lnTo>
                  <a:pt x="4123300" y="217487"/>
                </a:lnTo>
                <a:lnTo>
                  <a:pt x="4140096" y="260350"/>
                </a:lnTo>
                <a:lnTo>
                  <a:pt x="4160251" y="296862"/>
                </a:lnTo>
                <a:lnTo>
                  <a:pt x="4180406" y="334962"/>
                </a:lnTo>
                <a:lnTo>
                  <a:pt x="4198882" y="369887"/>
                </a:lnTo>
                <a:lnTo>
                  <a:pt x="4217357" y="409575"/>
                </a:lnTo>
                <a:lnTo>
                  <a:pt x="4234153" y="450850"/>
                </a:lnTo>
                <a:lnTo>
                  <a:pt x="4249270" y="496887"/>
                </a:lnTo>
                <a:lnTo>
                  <a:pt x="4261027" y="546100"/>
                </a:lnTo>
                <a:lnTo>
                  <a:pt x="4269425" y="606425"/>
                </a:lnTo>
                <a:lnTo>
                  <a:pt x="4272784" y="673100"/>
                </a:lnTo>
                <a:lnTo>
                  <a:pt x="4269425" y="744537"/>
                </a:lnTo>
                <a:lnTo>
                  <a:pt x="4261027" y="801687"/>
                </a:lnTo>
                <a:lnTo>
                  <a:pt x="4249270" y="854075"/>
                </a:lnTo>
                <a:lnTo>
                  <a:pt x="4234153" y="901700"/>
                </a:lnTo>
                <a:lnTo>
                  <a:pt x="4217357" y="942975"/>
                </a:lnTo>
                <a:lnTo>
                  <a:pt x="4197202" y="981075"/>
                </a:lnTo>
                <a:lnTo>
                  <a:pt x="4177047" y="1017587"/>
                </a:lnTo>
                <a:lnTo>
                  <a:pt x="4156892" y="1055687"/>
                </a:lnTo>
                <a:lnTo>
                  <a:pt x="4138416" y="1095375"/>
                </a:lnTo>
                <a:lnTo>
                  <a:pt x="4119940" y="1136650"/>
                </a:lnTo>
                <a:lnTo>
                  <a:pt x="4104825" y="1182687"/>
                </a:lnTo>
                <a:lnTo>
                  <a:pt x="4094747" y="1235075"/>
                </a:lnTo>
                <a:lnTo>
                  <a:pt x="4084669" y="1295400"/>
                </a:lnTo>
                <a:lnTo>
                  <a:pt x="4082989" y="1363662"/>
                </a:lnTo>
                <a:lnTo>
                  <a:pt x="4084669" y="1431925"/>
                </a:lnTo>
                <a:lnTo>
                  <a:pt x="4094747" y="1492250"/>
                </a:lnTo>
                <a:lnTo>
                  <a:pt x="4104825" y="1544637"/>
                </a:lnTo>
                <a:lnTo>
                  <a:pt x="4119940" y="1589087"/>
                </a:lnTo>
                <a:lnTo>
                  <a:pt x="4138416" y="1631950"/>
                </a:lnTo>
                <a:lnTo>
                  <a:pt x="4156892" y="1671637"/>
                </a:lnTo>
                <a:lnTo>
                  <a:pt x="4177047" y="1708150"/>
                </a:lnTo>
                <a:lnTo>
                  <a:pt x="4197202" y="1743075"/>
                </a:lnTo>
                <a:lnTo>
                  <a:pt x="4217357" y="1782762"/>
                </a:lnTo>
                <a:lnTo>
                  <a:pt x="4234153" y="1824037"/>
                </a:lnTo>
                <a:lnTo>
                  <a:pt x="4249270" y="1870075"/>
                </a:lnTo>
                <a:lnTo>
                  <a:pt x="4261027" y="1922462"/>
                </a:lnTo>
                <a:lnTo>
                  <a:pt x="4269425" y="1982787"/>
                </a:lnTo>
                <a:lnTo>
                  <a:pt x="4272784" y="2051050"/>
                </a:lnTo>
                <a:lnTo>
                  <a:pt x="4269425" y="2119312"/>
                </a:lnTo>
                <a:lnTo>
                  <a:pt x="4261027" y="2179637"/>
                </a:lnTo>
                <a:lnTo>
                  <a:pt x="4249270" y="2232025"/>
                </a:lnTo>
                <a:lnTo>
                  <a:pt x="4234153" y="2278062"/>
                </a:lnTo>
                <a:lnTo>
                  <a:pt x="4217357" y="2319337"/>
                </a:lnTo>
                <a:lnTo>
                  <a:pt x="4197202" y="2359025"/>
                </a:lnTo>
                <a:lnTo>
                  <a:pt x="4177047" y="2395537"/>
                </a:lnTo>
                <a:lnTo>
                  <a:pt x="4156892" y="2433637"/>
                </a:lnTo>
                <a:lnTo>
                  <a:pt x="4138416" y="2471737"/>
                </a:lnTo>
                <a:lnTo>
                  <a:pt x="4119940" y="2513012"/>
                </a:lnTo>
                <a:lnTo>
                  <a:pt x="4104825" y="2560637"/>
                </a:lnTo>
                <a:lnTo>
                  <a:pt x="4094747" y="2613025"/>
                </a:lnTo>
                <a:lnTo>
                  <a:pt x="4084669" y="2671762"/>
                </a:lnTo>
                <a:lnTo>
                  <a:pt x="4082989" y="2741612"/>
                </a:lnTo>
                <a:lnTo>
                  <a:pt x="4084669" y="2809875"/>
                </a:lnTo>
                <a:lnTo>
                  <a:pt x="4094747" y="2868612"/>
                </a:lnTo>
                <a:lnTo>
                  <a:pt x="4104825" y="2922587"/>
                </a:lnTo>
                <a:lnTo>
                  <a:pt x="4119940" y="2967037"/>
                </a:lnTo>
                <a:lnTo>
                  <a:pt x="4138416" y="3009900"/>
                </a:lnTo>
                <a:lnTo>
                  <a:pt x="4156892" y="3046412"/>
                </a:lnTo>
                <a:lnTo>
                  <a:pt x="4177047" y="3084512"/>
                </a:lnTo>
                <a:lnTo>
                  <a:pt x="4197202" y="3121025"/>
                </a:lnTo>
                <a:lnTo>
                  <a:pt x="4217357" y="3160712"/>
                </a:lnTo>
                <a:lnTo>
                  <a:pt x="4234153" y="3201987"/>
                </a:lnTo>
                <a:lnTo>
                  <a:pt x="4249270" y="3248025"/>
                </a:lnTo>
                <a:lnTo>
                  <a:pt x="4261027" y="3300412"/>
                </a:lnTo>
                <a:lnTo>
                  <a:pt x="4269425" y="3360737"/>
                </a:lnTo>
                <a:lnTo>
                  <a:pt x="4272784" y="3427412"/>
                </a:lnTo>
                <a:lnTo>
                  <a:pt x="4269425" y="3497262"/>
                </a:lnTo>
                <a:lnTo>
                  <a:pt x="4261027" y="3557587"/>
                </a:lnTo>
                <a:lnTo>
                  <a:pt x="4249270" y="3609975"/>
                </a:lnTo>
                <a:lnTo>
                  <a:pt x="4234153" y="3656012"/>
                </a:lnTo>
                <a:lnTo>
                  <a:pt x="4217357" y="3697287"/>
                </a:lnTo>
                <a:lnTo>
                  <a:pt x="4197202" y="3736975"/>
                </a:lnTo>
                <a:lnTo>
                  <a:pt x="4156892" y="3811587"/>
                </a:lnTo>
                <a:lnTo>
                  <a:pt x="4138416" y="3848100"/>
                </a:lnTo>
                <a:lnTo>
                  <a:pt x="4119940" y="3890962"/>
                </a:lnTo>
                <a:lnTo>
                  <a:pt x="4104825" y="3935412"/>
                </a:lnTo>
                <a:lnTo>
                  <a:pt x="4094747" y="3987800"/>
                </a:lnTo>
                <a:lnTo>
                  <a:pt x="4084669" y="4048125"/>
                </a:lnTo>
                <a:lnTo>
                  <a:pt x="4082989" y="4116387"/>
                </a:lnTo>
                <a:lnTo>
                  <a:pt x="4084669" y="4186237"/>
                </a:lnTo>
                <a:lnTo>
                  <a:pt x="4094747" y="4244975"/>
                </a:lnTo>
                <a:lnTo>
                  <a:pt x="4104825" y="4297362"/>
                </a:lnTo>
                <a:lnTo>
                  <a:pt x="4119940" y="4343400"/>
                </a:lnTo>
                <a:lnTo>
                  <a:pt x="4138416" y="4386262"/>
                </a:lnTo>
                <a:lnTo>
                  <a:pt x="4156892" y="4424362"/>
                </a:lnTo>
                <a:lnTo>
                  <a:pt x="4197202" y="4498975"/>
                </a:lnTo>
                <a:lnTo>
                  <a:pt x="4217357" y="4537075"/>
                </a:lnTo>
                <a:lnTo>
                  <a:pt x="4234153" y="4579937"/>
                </a:lnTo>
                <a:lnTo>
                  <a:pt x="4249270" y="4625975"/>
                </a:lnTo>
                <a:lnTo>
                  <a:pt x="4261027" y="4678362"/>
                </a:lnTo>
                <a:lnTo>
                  <a:pt x="4269425" y="4738687"/>
                </a:lnTo>
                <a:lnTo>
                  <a:pt x="4272784" y="4806950"/>
                </a:lnTo>
                <a:lnTo>
                  <a:pt x="4269425" y="4875212"/>
                </a:lnTo>
                <a:lnTo>
                  <a:pt x="4261027" y="4935537"/>
                </a:lnTo>
                <a:lnTo>
                  <a:pt x="4249270" y="4987925"/>
                </a:lnTo>
                <a:lnTo>
                  <a:pt x="4234153" y="5033962"/>
                </a:lnTo>
                <a:lnTo>
                  <a:pt x="4217357" y="5075237"/>
                </a:lnTo>
                <a:lnTo>
                  <a:pt x="4197202" y="5114925"/>
                </a:lnTo>
                <a:lnTo>
                  <a:pt x="4177047" y="5149850"/>
                </a:lnTo>
                <a:lnTo>
                  <a:pt x="4156892" y="5186362"/>
                </a:lnTo>
                <a:lnTo>
                  <a:pt x="4138416" y="5226050"/>
                </a:lnTo>
                <a:lnTo>
                  <a:pt x="4119940" y="5268912"/>
                </a:lnTo>
                <a:lnTo>
                  <a:pt x="4104825" y="5313362"/>
                </a:lnTo>
                <a:lnTo>
                  <a:pt x="4094747" y="5365750"/>
                </a:lnTo>
                <a:lnTo>
                  <a:pt x="4084669" y="5426075"/>
                </a:lnTo>
                <a:lnTo>
                  <a:pt x="4082989" y="5494337"/>
                </a:lnTo>
                <a:lnTo>
                  <a:pt x="4084669" y="5562600"/>
                </a:lnTo>
                <a:lnTo>
                  <a:pt x="4094747" y="5622925"/>
                </a:lnTo>
                <a:lnTo>
                  <a:pt x="4104825" y="5675312"/>
                </a:lnTo>
                <a:lnTo>
                  <a:pt x="4119940" y="5721350"/>
                </a:lnTo>
                <a:lnTo>
                  <a:pt x="4138416" y="5762625"/>
                </a:lnTo>
                <a:lnTo>
                  <a:pt x="4156892" y="5802312"/>
                </a:lnTo>
                <a:lnTo>
                  <a:pt x="4177047" y="5840412"/>
                </a:lnTo>
                <a:lnTo>
                  <a:pt x="4197202" y="5876925"/>
                </a:lnTo>
                <a:lnTo>
                  <a:pt x="4217357" y="5915025"/>
                </a:lnTo>
                <a:lnTo>
                  <a:pt x="4234153" y="5956300"/>
                </a:lnTo>
                <a:lnTo>
                  <a:pt x="4249270" y="6003925"/>
                </a:lnTo>
                <a:lnTo>
                  <a:pt x="4261027" y="6056312"/>
                </a:lnTo>
                <a:lnTo>
                  <a:pt x="4269425" y="6113462"/>
                </a:lnTo>
                <a:lnTo>
                  <a:pt x="4272784" y="6183312"/>
                </a:lnTo>
                <a:lnTo>
                  <a:pt x="4269425" y="6251575"/>
                </a:lnTo>
                <a:lnTo>
                  <a:pt x="4261027" y="6311900"/>
                </a:lnTo>
                <a:lnTo>
                  <a:pt x="4249270" y="6361112"/>
                </a:lnTo>
                <a:lnTo>
                  <a:pt x="4234153" y="6407150"/>
                </a:lnTo>
                <a:lnTo>
                  <a:pt x="4217357" y="6448425"/>
                </a:lnTo>
                <a:lnTo>
                  <a:pt x="4198882" y="6488112"/>
                </a:lnTo>
                <a:lnTo>
                  <a:pt x="4180406" y="6523037"/>
                </a:lnTo>
                <a:lnTo>
                  <a:pt x="4160251" y="6561137"/>
                </a:lnTo>
                <a:lnTo>
                  <a:pt x="4140096" y="6597650"/>
                </a:lnTo>
                <a:lnTo>
                  <a:pt x="4123300" y="6640512"/>
                </a:lnTo>
                <a:lnTo>
                  <a:pt x="4106504" y="6683375"/>
                </a:lnTo>
                <a:lnTo>
                  <a:pt x="4096426" y="6735762"/>
                </a:lnTo>
                <a:lnTo>
                  <a:pt x="4088029" y="6791325"/>
                </a:lnTo>
                <a:lnTo>
                  <a:pt x="4082989" y="6858000"/>
                </a:lnTo>
                <a:lnTo>
                  <a:pt x="0" y="6858000"/>
                </a:lnTo>
                <a:close/>
              </a:path>
            </a:pathLst>
          </a:custGeom>
          <a:ln w="0">
            <a:noFill/>
            <a:prstDash val="solid"/>
            <a:round/>
            <a:headEnd/>
            <a:tailEnd/>
          </a:ln>
        </p:spPr>
        <p:txBody>
          <a:bodyPr/>
          <a:lstStyle/>
          <a:p>
            <a:endParaRPr lang="en-US" dirty="0"/>
          </a:p>
        </p:txBody>
      </p:sp>
      <p:sp>
        <p:nvSpPr>
          <p:cNvPr id="28" name="Freeform: Shape 27">
            <a:extLst>
              <a:ext uri="{FF2B5EF4-FFF2-40B4-BE49-F238E27FC236}">
                <a16:creationId xmlns:a16="http://schemas.microsoft.com/office/drawing/2014/main" id="{909E572F-9CDC-4214-9D42-FF00176495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417162" cy="6858000"/>
          </a:xfrm>
          <a:custGeom>
            <a:avLst/>
            <a:gdLst>
              <a:gd name="connsiteX0" fmla="*/ 4417162 w 4417162"/>
              <a:gd name="connsiteY0" fmla="*/ 0 h 6858000"/>
              <a:gd name="connsiteX1" fmla="*/ 334174 w 4417162"/>
              <a:gd name="connsiteY1" fmla="*/ 0 h 6858000"/>
              <a:gd name="connsiteX2" fmla="*/ 334173 w 4417162"/>
              <a:gd name="connsiteY2" fmla="*/ 0 h 6858000"/>
              <a:gd name="connsiteX3" fmla="*/ 189795 w 4417162"/>
              <a:gd name="connsiteY3" fmla="*/ 0 h 6858000"/>
              <a:gd name="connsiteX4" fmla="*/ 184756 w 4417162"/>
              <a:gd name="connsiteY4" fmla="*/ 66675 h 6858000"/>
              <a:gd name="connsiteX5" fmla="*/ 176358 w 4417162"/>
              <a:gd name="connsiteY5" fmla="*/ 122237 h 6858000"/>
              <a:gd name="connsiteX6" fmla="*/ 166281 w 4417162"/>
              <a:gd name="connsiteY6" fmla="*/ 174625 h 6858000"/>
              <a:gd name="connsiteX7" fmla="*/ 149485 w 4417162"/>
              <a:gd name="connsiteY7" fmla="*/ 217487 h 6858000"/>
              <a:gd name="connsiteX8" fmla="*/ 132689 w 4417162"/>
              <a:gd name="connsiteY8" fmla="*/ 260350 h 6858000"/>
              <a:gd name="connsiteX9" fmla="*/ 112534 w 4417162"/>
              <a:gd name="connsiteY9" fmla="*/ 296862 h 6858000"/>
              <a:gd name="connsiteX10" fmla="*/ 92379 w 4417162"/>
              <a:gd name="connsiteY10" fmla="*/ 334962 h 6858000"/>
              <a:gd name="connsiteX11" fmla="*/ 73903 w 4417162"/>
              <a:gd name="connsiteY11" fmla="*/ 369887 h 6858000"/>
              <a:gd name="connsiteX12" fmla="*/ 55427 w 4417162"/>
              <a:gd name="connsiteY12" fmla="*/ 409575 h 6858000"/>
              <a:gd name="connsiteX13" fmla="*/ 38632 w 4417162"/>
              <a:gd name="connsiteY13" fmla="*/ 450850 h 6858000"/>
              <a:gd name="connsiteX14" fmla="*/ 23515 w 4417162"/>
              <a:gd name="connsiteY14" fmla="*/ 496887 h 6858000"/>
              <a:gd name="connsiteX15" fmla="*/ 11758 w 4417162"/>
              <a:gd name="connsiteY15" fmla="*/ 546100 h 6858000"/>
              <a:gd name="connsiteX16" fmla="*/ 3359 w 4417162"/>
              <a:gd name="connsiteY16" fmla="*/ 606425 h 6858000"/>
              <a:gd name="connsiteX17" fmla="*/ 0 w 4417162"/>
              <a:gd name="connsiteY17" fmla="*/ 673100 h 6858000"/>
              <a:gd name="connsiteX18" fmla="*/ 3359 w 4417162"/>
              <a:gd name="connsiteY18" fmla="*/ 744537 h 6858000"/>
              <a:gd name="connsiteX19" fmla="*/ 11758 w 4417162"/>
              <a:gd name="connsiteY19" fmla="*/ 801687 h 6858000"/>
              <a:gd name="connsiteX20" fmla="*/ 23515 w 4417162"/>
              <a:gd name="connsiteY20" fmla="*/ 854075 h 6858000"/>
              <a:gd name="connsiteX21" fmla="*/ 38632 w 4417162"/>
              <a:gd name="connsiteY21" fmla="*/ 901700 h 6858000"/>
              <a:gd name="connsiteX22" fmla="*/ 55427 w 4417162"/>
              <a:gd name="connsiteY22" fmla="*/ 942975 h 6858000"/>
              <a:gd name="connsiteX23" fmla="*/ 75583 w 4417162"/>
              <a:gd name="connsiteY23" fmla="*/ 981075 h 6858000"/>
              <a:gd name="connsiteX24" fmla="*/ 95738 w 4417162"/>
              <a:gd name="connsiteY24" fmla="*/ 1017587 h 6858000"/>
              <a:gd name="connsiteX25" fmla="*/ 115893 w 4417162"/>
              <a:gd name="connsiteY25" fmla="*/ 1055687 h 6858000"/>
              <a:gd name="connsiteX26" fmla="*/ 134368 w 4417162"/>
              <a:gd name="connsiteY26" fmla="*/ 1095375 h 6858000"/>
              <a:gd name="connsiteX27" fmla="*/ 152844 w 4417162"/>
              <a:gd name="connsiteY27" fmla="*/ 1136650 h 6858000"/>
              <a:gd name="connsiteX28" fmla="*/ 167960 w 4417162"/>
              <a:gd name="connsiteY28" fmla="*/ 1182687 h 6858000"/>
              <a:gd name="connsiteX29" fmla="*/ 178038 w 4417162"/>
              <a:gd name="connsiteY29" fmla="*/ 1235075 h 6858000"/>
              <a:gd name="connsiteX30" fmla="*/ 188115 w 4417162"/>
              <a:gd name="connsiteY30" fmla="*/ 1295400 h 6858000"/>
              <a:gd name="connsiteX31" fmla="*/ 189795 w 4417162"/>
              <a:gd name="connsiteY31" fmla="*/ 1363662 h 6858000"/>
              <a:gd name="connsiteX32" fmla="*/ 188115 w 4417162"/>
              <a:gd name="connsiteY32" fmla="*/ 1431925 h 6858000"/>
              <a:gd name="connsiteX33" fmla="*/ 178038 w 4417162"/>
              <a:gd name="connsiteY33" fmla="*/ 1492250 h 6858000"/>
              <a:gd name="connsiteX34" fmla="*/ 167960 w 4417162"/>
              <a:gd name="connsiteY34" fmla="*/ 1544637 h 6858000"/>
              <a:gd name="connsiteX35" fmla="*/ 152844 w 4417162"/>
              <a:gd name="connsiteY35" fmla="*/ 1589087 h 6858000"/>
              <a:gd name="connsiteX36" fmla="*/ 134368 w 4417162"/>
              <a:gd name="connsiteY36" fmla="*/ 1631950 h 6858000"/>
              <a:gd name="connsiteX37" fmla="*/ 115893 w 4417162"/>
              <a:gd name="connsiteY37" fmla="*/ 1671637 h 6858000"/>
              <a:gd name="connsiteX38" fmla="*/ 95738 w 4417162"/>
              <a:gd name="connsiteY38" fmla="*/ 1708150 h 6858000"/>
              <a:gd name="connsiteX39" fmla="*/ 75583 w 4417162"/>
              <a:gd name="connsiteY39" fmla="*/ 1743075 h 6858000"/>
              <a:gd name="connsiteX40" fmla="*/ 55427 w 4417162"/>
              <a:gd name="connsiteY40" fmla="*/ 1782762 h 6858000"/>
              <a:gd name="connsiteX41" fmla="*/ 38632 w 4417162"/>
              <a:gd name="connsiteY41" fmla="*/ 1824037 h 6858000"/>
              <a:gd name="connsiteX42" fmla="*/ 23515 w 4417162"/>
              <a:gd name="connsiteY42" fmla="*/ 1870075 h 6858000"/>
              <a:gd name="connsiteX43" fmla="*/ 11758 w 4417162"/>
              <a:gd name="connsiteY43" fmla="*/ 1922462 h 6858000"/>
              <a:gd name="connsiteX44" fmla="*/ 3359 w 4417162"/>
              <a:gd name="connsiteY44" fmla="*/ 1982787 h 6858000"/>
              <a:gd name="connsiteX45" fmla="*/ 0 w 4417162"/>
              <a:gd name="connsiteY45" fmla="*/ 2051050 h 6858000"/>
              <a:gd name="connsiteX46" fmla="*/ 3359 w 4417162"/>
              <a:gd name="connsiteY46" fmla="*/ 2119312 h 6858000"/>
              <a:gd name="connsiteX47" fmla="*/ 11758 w 4417162"/>
              <a:gd name="connsiteY47" fmla="*/ 2179637 h 6858000"/>
              <a:gd name="connsiteX48" fmla="*/ 23515 w 4417162"/>
              <a:gd name="connsiteY48" fmla="*/ 2232025 h 6858000"/>
              <a:gd name="connsiteX49" fmla="*/ 38632 w 4417162"/>
              <a:gd name="connsiteY49" fmla="*/ 2278062 h 6858000"/>
              <a:gd name="connsiteX50" fmla="*/ 55427 w 4417162"/>
              <a:gd name="connsiteY50" fmla="*/ 2319337 h 6858000"/>
              <a:gd name="connsiteX51" fmla="*/ 75583 w 4417162"/>
              <a:gd name="connsiteY51" fmla="*/ 2359025 h 6858000"/>
              <a:gd name="connsiteX52" fmla="*/ 95738 w 4417162"/>
              <a:gd name="connsiteY52" fmla="*/ 2395537 h 6858000"/>
              <a:gd name="connsiteX53" fmla="*/ 115893 w 4417162"/>
              <a:gd name="connsiteY53" fmla="*/ 2433637 h 6858000"/>
              <a:gd name="connsiteX54" fmla="*/ 134368 w 4417162"/>
              <a:gd name="connsiteY54" fmla="*/ 2471737 h 6858000"/>
              <a:gd name="connsiteX55" fmla="*/ 152844 w 4417162"/>
              <a:gd name="connsiteY55" fmla="*/ 2513012 h 6858000"/>
              <a:gd name="connsiteX56" fmla="*/ 167960 w 4417162"/>
              <a:gd name="connsiteY56" fmla="*/ 2560637 h 6858000"/>
              <a:gd name="connsiteX57" fmla="*/ 178038 w 4417162"/>
              <a:gd name="connsiteY57" fmla="*/ 2613025 h 6858000"/>
              <a:gd name="connsiteX58" fmla="*/ 188115 w 4417162"/>
              <a:gd name="connsiteY58" fmla="*/ 2671762 h 6858000"/>
              <a:gd name="connsiteX59" fmla="*/ 189795 w 4417162"/>
              <a:gd name="connsiteY59" fmla="*/ 2741612 h 6858000"/>
              <a:gd name="connsiteX60" fmla="*/ 188115 w 4417162"/>
              <a:gd name="connsiteY60" fmla="*/ 2809875 h 6858000"/>
              <a:gd name="connsiteX61" fmla="*/ 178038 w 4417162"/>
              <a:gd name="connsiteY61" fmla="*/ 2868612 h 6858000"/>
              <a:gd name="connsiteX62" fmla="*/ 167960 w 4417162"/>
              <a:gd name="connsiteY62" fmla="*/ 2922587 h 6858000"/>
              <a:gd name="connsiteX63" fmla="*/ 152844 w 4417162"/>
              <a:gd name="connsiteY63" fmla="*/ 2967037 h 6858000"/>
              <a:gd name="connsiteX64" fmla="*/ 134368 w 4417162"/>
              <a:gd name="connsiteY64" fmla="*/ 3009900 h 6858000"/>
              <a:gd name="connsiteX65" fmla="*/ 115893 w 4417162"/>
              <a:gd name="connsiteY65" fmla="*/ 3046412 h 6858000"/>
              <a:gd name="connsiteX66" fmla="*/ 95738 w 4417162"/>
              <a:gd name="connsiteY66" fmla="*/ 3084512 h 6858000"/>
              <a:gd name="connsiteX67" fmla="*/ 75583 w 4417162"/>
              <a:gd name="connsiteY67" fmla="*/ 3121025 h 6858000"/>
              <a:gd name="connsiteX68" fmla="*/ 55427 w 4417162"/>
              <a:gd name="connsiteY68" fmla="*/ 3160712 h 6858000"/>
              <a:gd name="connsiteX69" fmla="*/ 38632 w 4417162"/>
              <a:gd name="connsiteY69" fmla="*/ 3201987 h 6858000"/>
              <a:gd name="connsiteX70" fmla="*/ 23515 w 4417162"/>
              <a:gd name="connsiteY70" fmla="*/ 3248025 h 6858000"/>
              <a:gd name="connsiteX71" fmla="*/ 11758 w 4417162"/>
              <a:gd name="connsiteY71" fmla="*/ 3300412 h 6858000"/>
              <a:gd name="connsiteX72" fmla="*/ 3359 w 4417162"/>
              <a:gd name="connsiteY72" fmla="*/ 3360737 h 6858000"/>
              <a:gd name="connsiteX73" fmla="*/ 0 w 4417162"/>
              <a:gd name="connsiteY73" fmla="*/ 3427412 h 6858000"/>
              <a:gd name="connsiteX74" fmla="*/ 3359 w 4417162"/>
              <a:gd name="connsiteY74" fmla="*/ 3497262 h 6858000"/>
              <a:gd name="connsiteX75" fmla="*/ 11758 w 4417162"/>
              <a:gd name="connsiteY75" fmla="*/ 3557587 h 6858000"/>
              <a:gd name="connsiteX76" fmla="*/ 23515 w 4417162"/>
              <a:gd name="connsiteY76" fmla="*/ 3609975 h 6858000"/>
              <a:gd name="connsiteX77" fmla="*/ 38632 w 4417162"/>
              <a:gd name="connsiteY77" fmla="*/ 3656012 h 6858000"/>
              <a:gd name="connsiteX78" fmla="*/ 55427 w 4417162"/>
              <a:gd name="connsiteY78" fmla="*/ 3697287 h 6858000"/>
              <a:gd name="connsiteX79" fmla="*/ 75583 w 4417162"/>
              <a:gd name="connsiteY79" fmla="*/ 3736975 h 6858000"/>
              <a:gd name="connsiteX80" fmla="*/ 115893 w 4417162"/>
              <a:gd name="connsiteY80" fmla="*/ 3811587 h 6858000"/>
              <a:gd name="connsiteX81" fmla="*/ 134368 w 4417162"/>
              <a:gd name="connsiteY81" fmla="*/ 3848100 h 6858000"/>
              <a:gd name="connsiteX82" fmla="*/ 152844 w 4417162"/>
              <a:gd name="connsiteY82" fmla="*/ 3890962 h 6858000"/>
              <a:gd name="connsiteX83" fmla="*/ 167960 w 4417162"/>
              <a:gd name="connsiteY83" fmla="*/ 3935412 h 6858000"/>
              <a:gd name="connsiteX84" fmla="*/ 178038 w 4417162"/>
              <a:gd name="connsiteY84" fmla="*/ 3987800 h 6858000"/>
              <a:gd name="connsiteX85" fmla="*/ 188115 w 4417162"/>
              <a:gd name="connsiteY85" fmla="*/ 4048125 h 6858000"/>
              <a:gd name="connsiteX86" fmla="*/ 189795 w 4417162"/>
              <a:gd name="connsiteY86" fmla="*/ 4116387 h 6858000"/>
              <a:gd name="connsiteX87" fmla="*/ 188115 w 4417162"/>
              <a:gd name="connsiteY87" fmla="*/ 4186237 h 6858000"/>
              <a:gd name="connsiteX88" fmla="*/ 178038 w 4417162"/>
              <a:gd name="connsiteY88" fmla="*/ 4244975 h 6858000"/>
              <a:gd name="connsiteX89" fmla="*/ 167960 w 4417162"/>
              <a:gd name="connsiteY89" fmla="*/ 4297362 h 6858000"/>
              <a:gd name="connsiteX90" fmla="*/ 152844 w 4417162"/>
              <a:gd name="connsiteY90" fmla="*/ 4343400 h 6858000"/>
              <a:gd name="connsiteX91" fmla="*/ 134368 w 4417162"/>
              <a:gd name="connsiteY91" fmla="*/ 4386262 h 6858000"/>
              <a:gd name="connsiteX92" fmla="*/ 115893 w 4417162"/>
              <a:gd name="connsiteY92" fmla="*/ 4424362 h 6858000"/>
              <a:gd name="connsiteX93" fmla="*/ 75583 w 4417162"/>
              <a:gd name="connsiteY93" fmla="*/ 4498975 h 6858000"/>
              <a:gd name="connsiteX94" fmla="*/ 55427 w 4417162"/>
              <a:gd name="connsiteY94" fmla="*/ 4537075 h 6858000"/>
              <a:gd name="connsiteX95" fmla="*/ 38632 w 4417162"/>
              <a:gd name="connsiteY95" fmla="*/ 4579937 h 6858000"/>
              <a:gd name="connsiteX96" fmla="*/ 23515 w 4417162"/>
              <a:gd name="connsiteY96" fmla="*/ 4625975 h 6858000"/>
              <a:gd name="connsiteX97" fmla="*/ 11758 w 4417162"/>
              <a:gd name="connsiteY97" fmla="*/ 4678362 h 6858000"/>
              <a:gd name="connsiteX98" fmla="*/ 3359 w 4417162"/>
              <a:gd name="connsiteY98" fmla="*/ 4738687 h 6858000"/>
              <a:gd name="connsiteX99" fmla="*/ 0 w 4417162"/>
              <a:gd name="connsiteY99" fmla="*/ 4806950 h 6858000"/>
              <a:gd name="connsiteX100" fmla="*/ 3359 w 4417162"/>
              <a:gd name="connsiteY100" fmla="*/ 4875212 h 6858000"/>
              <a:gd name="connsiteX101" fmla="*/ 11758 w 4417162"/>
              <a:gd name="connsiteY101" fmla="*/ 4935537 h 6858000"/>
              <a:gd name="connsiteX102" fmla="*/ 23515 w 4417162"/>
              <a:gd name="connsiteY102" fmla="*/ 4987925 h 6858000"/>
              <a:gd name="connsiteX103" fmla="*/ 38632 w 4417162"/>
              <a:gd name="connsiteY103" fmla="*/ 5033962 h 6858000"/>
              <a:gd name="connsiteX104" fmla="*/ 55427 w 4417162"/>
              <a:gd name="connsiteY104" fmla="*/ 5075237 h 6858000"/>
              <a:gd name="connsiteX105" fmla="*/ 75583 w 4417162"/>
              <a:gd name="connsiteY105" fmla="*/ 5114925 h 6858000"/>
              <a:gd name="connsiteX106" fmla="*/ 95738 w 4417162"/>
              <a:gd name="connsiteY106" fmla="*/ 5149850 h 6858000"/>
              <a:gd name="connsiteX107" fmla="*/ 115893 w 4417162"/>
              <a:gd name="connsiteY107" fmla="*/ 5186362 h 6858000"/>
              <a:gd name="connsiteX108" fmla="*/ 134368 w 4417162"/>
              <a:gd name="connsiteY108" fmla="*/ 5226050 h 6858000"/>
              <a:gd name="connsiteX109" fmla="*/ 152844 w 4417162"/>
              <a:gd name="connsiteY109" fmla="*/ 5268912 h 6858000"/>
              <a:gd name="connsiteX110" fmla="*/ 167960 w 4417162"/>
              <a:gd name="connsiteY110" fmla="*/ 5313362 h 6858000"/>
              <a:gd name="connsiteX111" fmla="*/ 178038 w 4417162"/>
              <a:gd name="connsiteY111" fmla="*/ 5365750 h 6858000"/>
              <a:gd name="connsiteX112" fmla="*/ 188115 w 4417162"/>
              <a:gd name="connsiteY112" fmla="*/ 5426075 h 6858000"/>
              <a:gd name="connsiteX113" fmla="*/ 189795 w 4417162"/>
              <a:gd name="connsiteY113" fmla="*/ 5494337 h 6858000"/>
              <a:gd name="connsiteX114" fmla="*/ 188115 w 4417162"/>
              <a:gd name="connsiteY114" fmla="*/ 5562600 h 6858000"/>
              <a:gd name="connsiteX115" fmla="*/ 178038 w 4417162"/>
              <a:gd name="connsiteY115" fmla="*/ 5622925 h 6858000"/>
              <a:gd name="connsiteX116" fmla="*/ 167960 w 4417162"/>
              <a:gd name="connsiteY116" fmla="*/ 5675312 h 6858000"/>
              <a:gd name="connsiteX117" fmla="*/ 152844 w 4417162"/>
              <a:gd name="connsiteY117" fmla="*/ 5721350 h 6858000"/>
              <a:gd name="connsiteX118" fmla="*/ 134368 w 4417162"/>
              <a:gd name="connsiteY118" fmla="*/ 5762625 h 6858000"/>
              <a:gd name="connsiteX119" fmla="*/ 115893 w 4417162"/>
              <a:gd name="connsiteY119" fmla="*/ 5802312 h 6858000"/>
              <a:gd name="connsiteX120" fmla="*/ 95738 w 4417162"/>
              <a:gd name="connsiteY120" fmla="*/ 5840412 h 6858000"/>
              <a:gd name="connsiteX121" fmla="*/ 75583 w 4417162"/>
              <a:gd name="connsiteY121" fmla="*/ 5876925 h 6858000"/>
              <a:gd name="connsiteX122" fmla="*/ 55427 w 4417162"/>
              <a:gd name="connsiteY122" fmla="*/ 5915025 h 6858000"/>
              <a:gd name="connsiteX123" fmla="*/ 38632 w 4417162"/>
              <a:gd name="connsiteY123" fmla="*/ 5956300 h 6858000"/>
              <a:gd name="connsiteX124" fmla="*/ 23515 w 4417162"/>
              <a:gd name="connsiteY124" fmla="*/ 6003925 h 6858000"/>
              <a:gd name="connsiteX125" fmla="*/ 11758 w 4417162"/>
              <a:gd name="connsiteY125" fmla="*/ 6056312 h 6858000"/>
              <a:gd name="connsiteX126" fmla="*/ 3359 w 4417162"/>
              <a:gd name="connsiteY126" fmla="*/ 6113462 h 6858000"/>
              <a:gd name="connsiteX127" fmla="*/ 0 w 4417162"/>
              <a:gd name="connsiteY127" fmla="*/ 6183312 h 6858000"/>
              <a:gd name="connsiteX128" fmla="*/ 3359 w 4417162"/>
              <a:gd name="connsiteY128" fmla="*/ 6251575 h 6858000"/>
              <a:gd name="connsiteX129" fmla="*/ 11758 w 4417162"/>
              <a:gd name="connsiteY129" fmla="*/ 6311900 h 6858000"/>
              <a:gd name="connsiteX130" fmla="*/ 23515 w 4417162"/>
              <a:gd name="connsiteY130" fmla="*/ 6361112 h 6858000"/>
              <a:gd name="connsiteX131" fmla="*/ 38632 w 4417162"/>
              <a:gd name="connsiteY131" fmla="*/ 6407150 h 6858000"/>
              <a:gd name="connsiteX132" fmla="*/ 55427 w 4417162"/>
              <a:gd name="connsiteY132" fmla="*/ 6448425 h 6858000"/>
              <a:gd name="connsiteX133" fmla="*/ 73903 w 4417162"/>
              <a:gd name="connsiteY133" fmla="*/ 6488112 h 6858000"/>
              <a:gd name="connsiteX134" fmla="*/ 92379 w 4417162"/>
              <a:gd name="connsiteY134" fmla="*/ 6523037 h 6858000"/>
              <a:gd name="connsiteX135" fmla="*/ 112534 w 4417162"/>
              <a:gd name="connsiteY135" fmla="*/ 6561137 h 6858000"/>
              <a:gd name="connsiteX136" fmla="*/ 132689 w 4417162"/>
              <a:gd name="connsiteY136" fmla="*/ 6597650 h 6858000"/>
              <a:gd name="connsiteX137" fmla="*/ 149485 w 4417162"/>
              <a:gd name="connsiteY137" fmla="*/ 6640512 h 6858000"/>
              <a:gd name="connsiteX138" fmla="*/ 166281 w 4417162"/>
              <a:gd name="connsiteY138" fmla="*/ 6683375 h 6858000"/>
              <a:gd name="connsiteX139" fmla="*/ 176358 w 4417162"/>
              <a:gd name="connsiteY139" fmla="*/ 6735762 h 6858000"/>
              <a:gd name="connsiteX140" fmla="*/ 184756 w 4417162"/>
              <a:gd name="connsiteY140" fmla="*/ 6791325 h 6858000"/>
              <a:gd name="connsiteX141" fmla="*/ 189795 w 4417162"/>
              <a:gd name="connsiteY141" fmla="*/ 6858000 h 6858000"/>
              <a:gd name="connsiteX142" fmla="*/ 334173 w 4417162"/>
              <a:gd name="connsiteY142" fmla="*/ 6858000 h 6858000"/>
              <a:gd name="connsiteX143" fmla="*/ 334174 w 4417162"/>
              <a:gd name="connsiteY143" fmla="*/ 6858000 h 6858000"/>
              <a:gd name="connsiteX144" fmla="*/ 4417162 w 4417162"/>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417162" h="6858000">
                <a:moveTo>
                  <a:pt x="4417162" y="0"/>
                </a:move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4417162" y="6858000"/>
                </a:lnTo>
                <a:close/>
              </a:path>
            </a:pathLst>
          </a:custGeom>
          <a:solidFill>
            <a:schemeClr val="accent1">
              <a:lumMod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6B3EA025-72C7-86C4-CAE6-0DA0F0BB1B94}"/>
              </a:ext>
            </a:extLst>
          </p:cNvPr>
          <p:cNvSpPr>
            <a:spLocks noGrp="1"/>
          </p:cNvSpPr>
          <p:nvPr>
            <p:ph type="title"/>
          </p:nvPr>
        </p:nvSpPr>
        <p:spPr>
          <a:xfrm>
            <a:off x="229071" y="2990603"/>
            <a:ext cx="3814641" cy="876794"/>
          </a:xfrm>
        </p:spPr>
        <p:txBody>
          <a:bodyPr vert="horz" lIns="91440" tIns="45720" rIns="91440" bIns="45720" rtlCol="0" anchor="b">
            <a:normAutofit fontScale="90000"/>
          </a:bodyPr>
          <a:lstStyle/>
          <a:p>
            <a:pPr algn="ctr"/>
            <a:r>
              <a:rPr lang="en-US" sz="6400" kern="1200" dirty="0">
                <a:solidFill>
                  <a:schemeClr val="tx1"/>
                </a:solidFill>
                <a:latin typeface="+mj-lt"/>
                <a:ea typeface="+mj-ea"/>
                <a:cs typeface="+mj-cs"/>
              </a:rPr>
              <a:t>Thank you</a:t>
            </a:r>
          </a:p>
        </p:txBody>
      </p:sp>
      <p:pic>
        <p:nvPicPr>
          <p:cNvPr id="7" name="Graphic 6" descr="Smiling Face with No Fill">
            <a:extLst>
              <a:ext uri="{FF2B5EF4-FFF2-40B4-BE49-F238E27FC236}">
                <a16:creationId xmlns:a16="http://schemas.microsoft.com/office/drawing/2014/main" id="{5F1066A2-EAAF-9FBD-FC51-D3C9D1C6DD0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446390" y="643469"/>
            <a:ext cx="5571062" cy="5571062"/>
          </a:xfrm>
          <a:prstGeom prst="rect">
            <a:avLst/>
          </a:prstGeom>
        </p:spPr>
      </p:pic>
    </p:spTree>
    <p:extLst>
      <p:ext uri="{BB962C8B-B14F-4D97-AF65-F5344CB8AC3E}">
        <p14:creationId xmlns:p14="http://schemas.microsoft.com/office/powerpoint/2010/main" val="16222382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32CD9-F4B5-6A2C-035A-F1DFB8DCF100}"/>
              </a:ext>
            </a:extLst>
          </p:cNvPr>
          <p:cNvSpPr>
            <a:spLocks noGrp="1"/>
          </p:cNvSpPr>
          <p:nvPr>
            <p:ph type="title"/>
          </p:nvPr>
        </p:nvSpPr>
        <p:spPr/>
        <p:txBody>
          <a:bodyPr/>
          <a:lstStyle/>
          <a:p>
            <a:r>
              <a:rPr lang="en-GB" b="1" dirty="0"/>
              <a:t>Introduction</a:t>
            </a:r>
            <a:endParaRPr lang="en-GB" dirty="0"/>
          </a:p>
        </p:txBody>
      </p:sp>
      <p:sp>
        <p:nvSpPr>
          <p:cNvPr id="3" name="Content Placeholder 2">
            <a:extLst>
              <a:ext uri="{FF2B5EF4-FFF2-40B4-BE49-F238E27FC236}">
                <a16:creationId xmlns:a16="http://schemas.microsoft.com/office/drawing/2014/main" id="{F7072217-BEC4-FA0C-E5A2-F86F5D86443C}"/>
              </a:ext>
            </a:extLst>
          </p:cNvPr>
          <p:cNvSpPr>
            <a:spLocks noGrp="1"/>
          </p:cNvSpPr>
          <p:nvPr>
            <p:ph idx="1"/>
          </p:nvPr>
        </p:nvSpPr>
        <p:spPr>
          <a:xfrm>
            <a:off x="838200" y="1825625"/>
            <a:ext cx="5257800" cy="4471266"/>
          </a:xfrm>
        </p:spPr>
        <p:txBody>
          <a:bodyPr/>
          <a:lstStyle/>
          <a:p>
            <a:r>
              <a:rPr lang="en-GB" b="1" dirty="0"/>
              <a:t>Assessment</a:t>
            </a:r>
          </a:p>
          <a:p>
            <a:pPr lvl="1"/>
            <a:r>
              <a:rPr lang="en-GB" b="1" dirty="0"/>
              <a:t>Valence</a:t>
            </a:r>
            <a:r>
              <a:rPr lang="en-GB" dirty="0"/>
              <a:t>: extent to which the given emotion is positive or negative.</a:t>
            </a:r>
          </a:p>
          <a:p>
            <a:pPr lvl="2"/>
            <a:endParaRPr lang="en-GB" dirty="0"/>
          </a:p>
          <a:p>
            <a:pPr lvl="1"/>
            <a:r>
              <a:rPr lang="en-GB" b="1" dirty="0"/>
              <a:t>Arousal</a:t>
            </a:r>
            <a:r>
              <a:rPr lang="en-GB" dirty="0"/>
              <a:t>: the intensity (strength) of the given emotion.</a:t>
            </a:r>
          </a:p>
          <a:p>
            <a:endParaRPr lang="en-GB" dirty="0"/>
          </a:p>
        </p:txBody>
      </p:sp>
      <p:pic>
        <p:nvPicPr>
          <p:cNvPr id="1026" name="Picture 2" descr="The 2D valence-arousal emotion space [Russell 1980] (the position of the affective terms are only approximated, not exact). ">
            <a:extLst>
              <a:ext uri="{FF2B5EF4-FFF2-40B4-BE49-F238E27FC236}">
                <a16:creationId xmlns:a16="http://schemas.microsoft.com/office/drawing/2014/main" id="{29CCD7DB-FAF1-D907-33FC-BF6FC60482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21713" y="1825625"/>
            <a:ext cx="4732087" cy="4086802"/>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2">
            <a:extLst>
              <a:ext uri="{FF2B5EF4-FFF2-40B4-BE49-F238E27FC236}">
                <a16:creationId xmlns:a16="http://schemas.microsoft.com/office/drawing/2014/main" id="{025870D0-76A6-F3CD-93A9-21CF892F5141}"/>
              </a:ext>
            </a:extLst>
          </p:cNvPr>
          <p:cNvSpPr txBox="1">
            <a:spLocks/>
          </p:cNvSpPr>
          <p:nvPr/>
        </p:nvSpPr>
        <p:spPr>
          <a:xfrm>
            <a:off x="7070443" y="5953701"/>
            <a:ext cx="3834626" cy="34319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1800" dirty="0"/>
              <a:t>Source: https://tinyurl.com/4v7uj4x4 </a:t>
            </a:r>
          </a:p>
        </p:txBody>
      </p:sp>
    </p:spTree>
    <p:extLst>
      <p:ext uri="{BB962C8B-B14F-4D97-AF65-F5344CB8AC3E}">
        <p14:creationId xmlns:p14="http://schemas.microsoft.com/office/powerpoint/2010/main" val="30737142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89B03-3339-EE15-B7F7-82ADC19514F9}"/>
              </a:ext>
            </a:extLst>
          </p:cNvPr>
          <p:cNvSpPr>
            <a:spLocks noGrp="1"/>
          </p:cNvSpPr>
          <p:nvPr>
            <p:ph type="title"/>
          </p:nvPr>
        </p:nvSpPr>
        <p:spPr/>
        <p:txBody>
          <a:bodyPr/>
          <a:lstStyle/>
          <a:p>
            <a:r>
              <a:rPr lang="en-GB" b="1" dirty="0"/>
              <a:t>OBJECTIVE</a:t>
            </a:r>
          </a:p>
        </p:txBody>
      </p:sp>
      <p:sp>
        <p:nvSpPr>
          <p:cNvPr id="3" name="Content Placeholder 2">
            <a:extLst>
              <a:ext uri="{FF2B5EF4-FFF2-40B4-BE49-F238E27FC236}">
                <a16:creationId xmlns:a16="http://schemas.microsoft.com/office/drawing/2014/main" id="{CF188A49-EBF7-8E65-61D7-CFCF0BA6AE80}"/>
              </a:ext>
            </a:extLst>
          </p:cNvPr>
          <p:cNvSpPr>
            <a:spLocks noGrp="1"/>
          </p:cNvSpPr>
          <p:nvPr>
            <p:ph idx="1"/>
          </p:nvPr>
        </p:nvSpPr>
        <p:spPr/>
        <p:txBody>
          <a:bodyPr/>
          <a:lstStyle/>
          <a:p>
            <a:r>
              <a:rPr lang="en-GB" dirty="0"/>
              <a:t>Perform State-of-the-art (SOA)</a:t>
            </a:r>
          </a:p>
          <a:p>
            <a:r>
              <a:rPr lang="en-GB" dirty="0"/>
              <a:t>Select/ Propose a Feature Extraction Methodology based on SOA</a:t>
            </a:r>
          </a:p>
        </p:txBody>
      </p:sp>
    </p:spTree>
    <p:extLst>
      <p:ext uri="{BB962C8B-B14F-4D97-AF65-F5344CB8AC3E}">
        <p14:creationId xmlns:p14="http://schemas.microsoft.com/office/powerpoint/2010/main" val="14690995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C9C7E-F178-097A-3D04-2FB33C2A7D20}"/>
              </a:ext>
            </a:extLst>
          </p:cNvPr>
          <p:cNvSpPr>
            <a:spLocks noGrp="1"/>
          </p:cNvSpPr>
          <p:nvPr>
            <p:ph type="title"/>
          </p:nvPr>
        </p:nvSpPr>
        <p:spPr/>
        <p:txBody>
          <a:bodyPr/>
          <a:lstStyle/>
          <a:p>
            <a:r>
              <a:rPr lang="en-GB" b="1" dirty="0"/>
              <a:t>State-of-the-art</a:t>
            </a:r>
          </a:p>
        </p:txBody>
      </p:sp>
      <p:sp>
        <p:nvSpPr>
          <p:cNvPr id="6" name="Content Placeholder 2">
            <a:extLst>
              <a:ext uri="{FF2B5EF4-FFF2-40B4-BE49-F238E27FC236}">
                <a16:creationId xmlns:a16="http://schemas.microsoft.com/office/drawing/2014/main" id="{75AD48DC-D759-21DE-F805-4E51970F85DB}"/>
              </a:ext>
            </a:extLst>
          </p:cNvPr>
          <p:cNvSpPr txBox="1">
            <a:spLocks/>
          </p:cNvSpPr>
          <p:nvPr/>
        </p:nvSpPr>
        <p:spPr>
          <a:xfrm>
            <a:off x="6554126" y="6074208"/>
            <a:ext cx="4635272" cy="418667"/>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dirty="0"/>
              <a:t>DEAP (Koelstra et al, 2012)</a:t>
            </a:r>
          </a:p>
        </p:txBody>
      </p:sp>
      <p:pic>
        <p:nvPicPr>
          <p:cNvPr id="11" name="Picture 10">
            <a:extLst>
              <a:ext uri="{FF2B5EF4-FFF2-40B4-BE49-F238E27FC236}">
                <a16:creationId xmlns:a16="http://schemas.microsoft.com/office/drawing/2014/main" id="{3D70D84A-D1C4-B585-5DF2-BA17EDCD523C}"/>
              </a:ext>
            </a:extLst>
          </p:cNvPr>
          <p:cNvPicPr>
            <a:picLocks noChangeAspect="1"/>
          </p:cNvPicPr>
          <p:nvPr/>
        </p:nvPicPr>
        <p:blipFill>
          <a:blip r:embed="rId2"/>
          <a:stretch>
            <a:fillRect/>
          </a:stretch>
        </p:blipFill>
        <p:spPr>
          <a:xfrm>
            <a:off x="6554126" y="2606303"/>
            <a:ext cx="4799674" cy="3059081"/>
          </a:xfrm>
          <a:prstGeom prst="rect">
            <a:avLst/>
          </a:prstGeom>
        </p:spPr>
      </p:pic>
      <p:pic>
        <p:nvPicPr>
          <p:cNvPr id="13" name="Picture 12">
            <a:extLst>
              <a:ext uri="{FF2B5EF4-FFF2-40B4-BE49-F238E27FC236}">
                <a16:creationId xmlns:a16="http://schemas.microsoft.com/office/drawing/2014/main" id="{78D0E7A6-E189-1570-6755-CDFDC8043105}"/>
              </a:ext>
            </a:extLst>
          </p:cNvPr>
          <p:cNvPicPr>
            <a:picLocks noChangeAspect="1"/>
          </p:cNvPicPr>
          <p:nvPr/>
        </p:nvPicPr>
        <p:blipFill>
          <a:blip r:embed="rId3"/>
          <a:stretch>
            <a:fillRect/>
          </a:stretch>
        </p:blipFill>
        <p:spPr>
          <a:xfrm>
            <a:off x="838196" y="2606303"/>
            <a:ext cx="4799673" cy="3059081"/>
          </a:xfrm>
          <a:prstGeom prst="rect">
            <a:avLst/>
          </a:prstGeom>
        </p:spPr>
      </p:pic>
      <p:sp>
        <p:nvSpPr>
          <p:cNvPr id="16" name="Content Placeholder 2">
            <a:extLst>
              <a:ext uri="{FF2B5EF4-FFF2-40B4-BE49-F238E27FC236}">
                <a16:creationId xmlns:a16="http://schemas.microsoft.com/office/drawing/2014/main" id="{0990A774-1D38-4075-D2B3-0620161CDC4E}"/>
              </a:ext>
            </a:extLst>
          </p:cNvPr>
          <p:cNvSpPr txBox="1">
            <a:spLocks/>
          </p:cNvSpPr>
          <p:nvPr/>
        </p:nvSpPr>
        <p:spPr>
          <a:xfrm>
            <a:off x="4497068" y="1723002"/>
            <a:ext cx="3197863" cy="47447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b="1" dirty="0"/>
              <a:t>Experimental setup</a:t>
            </a:r>
          </a:p>
        </p:txBody>
      </p:sp>
      <p:sp>
        <p:nvSpPr>
          <p:cNvPr id="17" name="Content Placeholder 2">
            <a:extLst>
              <a:ext uri="{FF2B5EF4-FFF2-40B4-BE49-F238E27FC236}">
                <a16:creationId xmlns:a16="http://schemas.microsoft.com/office/drawing/2014/main" id="{41F45BE1-2A34-1349-4961-13A4EFAFF404}"/>
              </a:ext>
            </a:extLst>
          </p:cNvPr>
          <p:cNvSpPr txBox="1">
            <a:spLocks/>
          </p:cNvSpPr>
          <p:nvPr/>
        </p:nvSpPr>
        <p:spPr>
          <a:xfrm>
            <a:off x="838196" y="6070507"/>
            <a:ext cx="4799673" cy="418667"/>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dirty="0"/>
              <a:t>MAHNOB </a:t>
            </a:r>
            <a:r>
              <a:rPr lang="en-GB" sz="2800" u="none" strike="noStrike" dirty="0">
                <a:solidFill>
                  <a:srgbClr val="000000"/>
                </a:solidFill>
                <a:effectLst/>
              </a:rPr>
              <a:t>(Soleymani et al, 2012)</a:t>
            </a:r>
            <a:r>
              <a:rPr lang="en-GB" dirty="0"/>
              <a:t>  </a:t>
            </a:r>
          </a:p>
        </p:txBody>
      </p:sp>
    </p:spTree>
    <p:extLst>
      <p:ext uri="{BB962C8B-B14F-4D97-AF65-F5344CB8AC3E}">
        <p14:creationId xmlns:p14="http://schemas.microsoft.com/office/powerpoint/2010/main" val="19794200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8B998-73F8-1F39-AAC7-5FBECA0CFECD}"/>
              </a:ext>
            </a:extLst>
          </p:cNvPr>
          <p:cNvSpPr>
            <a:spLocks noGrp="1"/>
          </p:cNvSpPr>
          <p:nvPr>
            <p:ph type="title"/>
          </p:nvPr>
        </p:nvSpPr>
        <p:spPr/>
        <p:txBody>
          <a:bodyPr/>
          <a:lstStyle/>
          <a:p>
            <a:r>
              <a:rPr lang="en-GB" b="1" dirty="0"/>
              <a:t>State-of-the-art</a:t>
            </a:r>
            <a:endParaRPr lang="en-GB" dirty="0"/>
          </a:p>
        </p:txBody>
      </p:sp>
      <p:graphicFrame>
        <p:nvGraphicFramePr>
          <p:cNvPr id="4" name="Table 4">
            <a:extLst>
              <a:ext uri="{FF2B5EF4-FFF2-40B4-BE49-F238E27FC236}">
                <a16:creationId xmlns:a16="http://schemas.microsoft.com/office/drawing/2014/main" id="{3A87D383-DEA3-253D-927B-1580A0683A02}"/>
              </a:ext>
            </a:extLst>
          </p:cNvPr>
          <p:cNvGraphicFramePr>
            <a:graphicFrameLocks noGrp="1"/>
          </p:cNvGraphicFramePr>
          <p:nvPr>
            <p:ph idx="1"/>
            <p:extLst>
              <p:ext uri="{D42A27DB-BD31-4B8C-83A1-F6EECF244321}">
                <p14:modId xmlns:p14="http://schemas.microsoft.com/office/powerpoint/2010/main" val="575288777"/>
              </p:ext>
            </p:extLst>
          </p:nvPr>
        </p:nvGraphicFramePr>
        <p:xfrm>
          <a:off x="1167245" y="2125551"/>
          <a:ext cx="9857509" cy="3430017"/>
        </p:xfrm>
        <a:graphic>
          <a:graphicData uri="http://schemas.openxmlformats.org/drawingml/2006/table">
            <a:tbl>
              <a:tblPr firstRow="1" bandRow="1">
                <a:tableStyleId>{C083E6E3-FA7D-4D7B-A595-EF9225AFEA82}</a:tableStyleId>
              </a:tblPr>
              <a:tblGrid>
                <a:gridCol w="1776041">
                  <a:extLst>
                    <a:ext uri="{9D8B030D-6E8A-4147-A177-3AD203B41FA5}">
                      <a16:colId xmlns:a16="http://schemas.microsoft.com/office/drawing/2014/main" val="836910747"/>
                    </a:ext>
                  </a:extLst>
                </a:gridCol>
                <a:gridCol w="3448293">
                  <a:extLst>
                    <a:ext uri="{9D8B030D-6E8A-4147-A177-3AD203B41FA5}">
                      <a16:colId xmlns:a16="http://schemas.microsoft.com/office/drawing/2014/main" val="1518052875"/>
                    </a:ext>
                  </a:extLst>
                </a:gridCol>
                <a:gridCol w="4633175">
                  <a:extLst>
                    <a:ext uri="{9D8B030D-6E8A-4147-A177-3AD203B41FA5}">
                      <a16:colId xmlns:a16="http://schemas.microsoft.com/office/drawing/2014/main" val="863316614"/>
                    </a:ext>
                  </a:extLst>
                </a:gridCol>
              </a:tblGrid>
              <a:tr h="487012">
                <a:tc>
                  <a:txBody>
                    <a:bodyPr/>
                    <a:lstStyle/>
                    <a:p>
                      <a:pPr algn="l"/>
                      <a:r>
                        <a:rPr lang="en-GB" dirty="0"/>
                        <a:t>Abbreviation</a:t>
                      </a:r>
                    </a:p>
                  </a:txBody>
                  <a:tcPr/>
                </a:tc>
                <a:tc>
                  <a:txBody>
                    <a:bodyPr/>
                    <a:lstStyle/>
                    <a:p>
                      <a:pPr algn="l"/>
                      <a:r>
                        <a:rPr lang="en-GB" dirty="0"/>
                        <a:t>Signal Name</a:t>
                      </a:r>
                    </a:p>
                  </a:txBody>
                  <a:tcPr/>
                </a:tc>
                <a:tc>
                  <a:txBody>
                    <a:bodyPr/>
                    <a:lstStyle/>
                    <a:p>
                      <a:pPr algn="l"/>
                      <a:r>
                        <a:rPr lang="en-GB" dirty="0"/>
                        <a:t>Usage</a:t>
                      </a:r>
                    </a:p>
                  </a:txBody>
                  <a:tcPr/>
                </a:tc>
                <a:extLst>
                  <a:ext uri="{0D108BD9-81ED-4DB2-BD59-A6C34878D82A}">
                    <a16:rowId xmlns:a16="http://schemas.microsoft.com/office/drawing/2014/main" val="1838964392"/>
                  </a:ext>
                </a:extLst>
              </a:tr>
              <a:tr h="487012">
                <a:tc>
                  <a:txBody>
                    <a:bodyPr/>
                    <a:lstStyle/>
                    <a:p>
                      <a:pPr algn="l"/>
                      <a:r>
                        <a:rPr lang="en-GB" dirty="0"/>
                        <a:t>EEG</a:t>
                      </a:r>
                    </a:p>
                  </a:txBody>
                  <a:tcPr/>
                </a:tc>
                <a:tc>
                  <a:txBody>
                    <a:bodyPr/>
                    <a:lstStyle/>
                    <a:p>
                      <a:pPr algn="l"/>
                      <a:r>
                        <a:rPr lang="en-GB" sz="1800" b="0" i="0" u="none" strike="noStrike" kern="1200" baseline="0" dirty="0">
                          <a:solidFill>
                            <a:schemeClr val="tx1"/>
                          </a:solidFill>
                          <a:latin typeface="+mn-lt"/>
                          <a:ea typeface="+mn-ea"/>
                          <a:cs typeface="+mn-cs"/>
                        </a:rPr>
                        <a:t>Electroencephalogram</a:t>
                      </a:r>
                      <a:endParaRPr lang="en-GB" dirty="0"/>
                    </a:p>
                  </a:txBody>
                  <a:tcPr/>
                </a:tc>
                <a:tc>
                  <a:txBody>
                    <a:bodyPr/>
                    <a:lstStyle/>
                    <a:p>
                      <a:pPr algn="l"/>
                      <a:r>
                        <a:rPr lang="en-GB" sz="1800" b="0" i="0" u="none" strike="noStrike" kern="1200" baseline="0" dirty="0">
                          <a:solidFill>
                            <a:schemeClr val="tx1"/>
                          </a:solidFill>
                          <a:latin typeface="+mn-lt"/>
                          <a:ea typeface="+mn-ea"/>
                          <a:cs typeface="+mn-cs"/>
                        </a:rPr>
                        <a:t>Measure the brain activity</a:t>
                      </a:r>
                      <a:endParaRPr lang="en-GB" dirty="0"/>
                    </a:p>
                  </a:txBody>
                  <a:tcPr/>
                </a:tc>
                <a:extLst>
                  <a:ext uri="{0D108BD9-81ED-4DB2-BD59-A6C34878D82A}">
                    <a16:rowId xmlns:a16="http://schemas.microsoft.com/office/drawing/2014/main" val="1079957969"/>
                  </a:ext>
                </a:extLst>
              </a:tr>
              <a:tr h="48701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ECG/ PPG</a:t>
                      </a:r>
                    </a:p>
                    <a:p>
                      <a:pPr algn="l"/>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i="0" u="none" strike="noStrike" kern="1200" baseline="0" dirty="0">
                          <a:solidFill>
                            <a:schemeClr val="tx1"/>
                          </a:solidFill>
                          <a:latin typeface="+mn-lt"/>
                          <a:ea typeface="+mn-ea"/>
                          <a:cs typeface="+mn-cs"/>
                        </a:rPr>
                        <a:t>Electrocardiogram/ Photoplethysmogram</a:t>
                      </a:r>
                      <a:endParaRPr lang="en-GB" dirty="0"/>
                    </a:p>
                  </a:txBody>
                  <a:tcPr/>
                </a:tc>
                <a:tc>
                  <a:txBody>
                    <a:bodyPr/>
                    <a:lstStyle/>
                    <a:p>
                      <a:pPr algn="l"/>
                      <a:r>
                        <a:rPr lang="en-GB" sz="1800" b="0" i="0" u="none" strike="noStrike" kern="1200" baseline="0" dirty="0">
                          <a:solidFill>
                            <a:schemeClr val="tx1"/>
                          </a:solidFill>
                          <a:latin typeface="+mn-lt"/>
                          <a:ea typeface="+mn-ea"/>
                          <a:cs typeface="+mn-cs"/>
                        </a:rPr>
                        <a:t>Heart Rate (HR) and Heart Rate Variability (HRV)</a:t>
                      </a:r>
                      <a:endParaRPr lang="en-GB" dirty="0"/>
                    </a:p>
                  </a:txBody>
                  <a:tcPr/>
                </a:tc>
                <a:extLst>
                  <a:ext uri="{0D108BD9-81ED-4DB2-BD59-A6C34878D82A}">
                    <a16:rowId xmlns:a16="http://schemas.microsoft.com/office/drawing/2014/main" val="2986428505"/>
                  </a:ext>
                </a:extLst>
              </a:tr>
              <a:tr h="484420">
                <a:tc>
                  <a:txBody>
                    <a:bodyPr/>
                    <a:lstStyle/>
                    <a:p>
                      <a:pPr algn="l"/>
                      <a:r>
                        <a:rPr lang="en-GB" dirty="0"/>
                        <a:t>EOG</a:t>
                      </a:r>
                    </a:p>
                  </a:txBody>
                  <a:tcPr/>
                </a:tc>
                <a:tc>
                  <a:txBody>
                    <a:bodyPr/>
                    <a:lstStyle/>
                    <a:p>
                      <a:pPr algn="l"/>
                      <a:r>
                        <a:rPr lang="en-GB" sz="1800" b="0" i="0" u="none" strike="noStrike" kern="1200" baseline="0" dirty="0">
                          <a:solidFill>
                            <a:schemeClr val="tx1"/>
                          </a:solidFill>
                          <a:latin typeface="+mn-lt"/>
                          <a:ea typeface="+mn-ea"/>
                          <a:cs typeface="+mn-cs"/>
                        </a:rPr>
                        <a:t>Electrooculogram</a:t>
                      </a:r>
                      <a:endParaRPr lang="en-GB" dirty="0"/>
                    </a:p>
                  </a:txBody>
                  <a:tcPr/>
                </a:tc>
                <a:tc>
                  <a:txBody>
                    <a:bodyPr/>
                    <a:lstStyle/>
                    <a:p>
                      <a:pPr algn="l"/>
                      <a:r>
                        <a:rPr lang="en-GB" sz="1800" b="0" i="0" u="none" strike="noStrike" kern="1200" baseline="0" dirty="0">
                          <a:solidFill>
                            <a:schemeClr val="tx1"/>
                          </a:solidFill>
                          <a:latin typeface="+mn-lt"/>
                          <a:ea typeface="+mn-ea"/>
                          <a:cs typeface="+mn-cs"/>
                        </a:rPr>
                        <a:t>Useful in obtaining eye movement and blinks</a:t>
                      </a:r>
                      <a:endParaRPr lang="en-GB" dirty="0"/>
                    </a:p>
                  </a:txBody>
                  <a:tcPr/>
                </a:tc>
                <a:extLst>
                  <a:ext uri="{0D108BD9-81ED-4DB2-BD59-A6C34878D82A}">
                    <a16:rowId xmlns:a16="http://schemas.microsoft.com/office/drawing/2014/main" val="766597205"/>
                  </a:ext>
                </a:extLst>
              </a:tr>
              <a:tr h="534477">
                <a:tc>
                  <a:txBody>
                    <a:bodyPr/>
                    <a:lstStyle/>
                    <a:p>
                      <a:pPr algn="l"/>
                      <a:r>
                        <a:rPr lang="en-GB" dirty="0"/>
                        <a:t>EMG</a:t>
                      </a:r>
                    </a:p>
                  </a:txBody>
                  <a:tcPr/>
                </a:tc>
                <a:tc>
                  <a:txBody>
                    <a:bodyPr/>
                    <a:lstStyle/>
                    <a:p>
                      <a:pPr algn="l"/>
                      <a:r>
                        <a:rPr lang="en-GB" sz="1800" b="0" i="0" u="none" strike="noStrike" kern="1200" baseline="0" dirty="0">
                          <a:solidFill>
                            <a:schemeClr val="tx1"/>
                          </a:solidFill>
                          <a:latin typeface="+mn-lt"/>
                          <a:ea typeface="+mn-ea"/>
                          <a:cs typeface="+mn-cs"/>
                        </a:rPr>
                        <a:t>Electromyogram</a:t>
                      </a:r>
                      <a:endParaRPr lang="en-GB" dirty="0"/>
                    </a:p>
                  </a:txBody>
                  <a:tcPr/>
                </a:tc>
                <a:tc>
                  <a:txBody>
                    <a:bodyPr/>
                    <a:lstStyle/>
                    <a:p>
                      <a:pPr algn="l"/>
                      <a:r>
                        <a:rPr lang="en-GB" sz="1800" b="0" i="0" u="none" strike="noStrike" kern="1200" baseline="0" dirty="0">
                          <a:solidFill>
                            <a:schemeClr val="tx1"/>
                          </a:solidFill>
                          <a:latin typeface="+mn-lt"/>
                          <a:ea typeface="+mn-ea"/>
                          <a:cs typeface="+mn-cs"/>
                        </a:rPr>
                        <a:t>Detect neurological activity through body muscles</a:t>
                      </a:r>
                      <a:endParaRPr lang="en-GB" dirty="0"/>
                    </a:p>
                  </a:txBody>
                  <a:tcPr/>
                </a:tc>
                <a:extLst>
                  <a:ext uri="{0D108BD9-81ED-4DB2-BD59-A6C34878D82A}">
                    <a16:rowId xmlns:a16="http://schemas.microsoft.com/office/drawing/2014/main" val="2080834767"/>
                  </a:ext>
                </a:extLst>
              </a:tr>
              <a:tr h="6914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EDA/ GSR</a:t>
                      </a:r>
                    </a:p>
                    <a:p>
                      <a:pPr algn="l"/>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i="0" u="none" strike="noStrike" kern="1200" baseline="0" dirty="0">
                          <a:solidFill>
                            <a:schemeClr val="tx1"/>
                          </a:solidFill>
                          <a:latin typeface="+mn-lt"/>
                          <a:ea typeface="+mn-ea"/>
                          <a:cs typeface="+mn-cs"/>
                        </a:rPr>
                        <a:t>Electrodermal activity/ Galvanic Skin Response</a:t>
                      </a:r>
                      <a:endParaRPr lang="en-GB" dirty="0"/>
                    </a:p>
                  </a:txBody>
                  <a:tcPr/>
                </a:tc>
                <a:tc>
                  <a:txBody>
                    <a:bodyPr/>
                    <a:lstStyle/>
                    <a:p>
                      <a:pPr algn="l"/>
                      <a:r>
                        <a:rPr lang="en-GB" sz="1800" b="0" i="0" u="none" strike="noStrike" kern="1200" baseline="0" dirty="0">
                          <a:solidFill>
                            <a:schemeClr val="tx1"/>
                          </a:solidFill>
                          <a:latin typeface="+mn-lt"/>
                          <a:ea typeface="+mn-ea"/>
                          <a:cs typeface="+mn-cs"/>
                        </a:rPr>
                        <a:t>Stress monitoring and lie detection</a:t>
                      </a:r>
                      <a:endParaRPr lang="en-GB" dirty="0"/>
                    </a:p>
                  </a:txBody>
                  <a:tcPr/>
                </a:tc>
                <a:extLst>
                  <a:ext uri="{0D108BD9-81ED-4DB2-BD59-A6C34878D82A}">
                    <a16:rowId xmlns:a16="http://schemas.microsoft.com/office/drawing/2014/main" val="1370997557"/>
                  </a:ext>
                </a:extLst>
              </a:tr>
            </a:tbl>
          </a:graphicData>
        </a:graphic>
      </p:graphicFrame>
      <p:sp>
        <p:nvSpPr>
          <p:cNvPr id="7" name="Content Placeholder 2">
            <a:extLst>
              <a:ext uri="{FF2B5EF4-FFF2-40B4-BE49-F238E27FC236}">
                <a16:creationId xmlns:a16="http://schemas.microsoft.com/office/drawing/2014/main" id="{10DAAA1D-F217-61F0-68F3-DCE970F79BC0}"/>
              </a:ext>
            </a:extLst>
          </p:cNvPr>
          <p:cNvSpPr txBox="1">
            <a:spLocks/>
          </p:cNvSpPr>
          <p:nvPr/>
        </p:nvSpPr>
        <p:spPr>
          <a:xfrm>
            <a:off x="1704109" y="5990431"/>
            <a:ext cx="8783782" cy="50244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dirty="0"/>
              <a:t>Physiological Signals </a:t>
            </a:r>
            <a:r>
              <a:rPr lang="en-GB" sz="2600" dirty="0"/>
              <a:t>used</a:t>
            </a:r>
            <a:r>
              <a:rPr lang="en-GB" dirty="0"/>
              <a:t> in MAHNOB and DEAP databases</a:t>
            </a:r>
          </a:p>
        </p:txBody>
      </p:sp>
    </p:spTree>
    <p:extLst>
      <p:ext uri="{BB962C8B-B14F-4D97-AF65-F5344CB8AC3E}">
        <p14:creationId xmlns:p14="http://schemas.microsoft.com/office/powerpoint/2010/main" val="9412328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C9C7E-F178-097A-3D04-2FB33C2A7D20}"/>
              </a:ext>
            </a:extLst>
          </p:cNvPr>
          <p:cNvSpPr>
            <a:spLocks noGrp="1"/>
          </p:cNvSpPr>
          <p:nvPr>
            <p:ph type="title"/>
          </p:nvPr>
        </p:nvSpPr>
        <p:spPr/>
        <p:txBody>
          <a:bodyPr/>
          <a:lstStyle/>
          <a:p>
            <a:r>
              <a:rPr lang="en-GB" b="1" dirty="0"/>
              <a:t>State-of-the-art</a:t>
            </a:r>
          </a:p>
        </p:txBody>
      </p:sp>
      <p:sp>
        <p:nvSpPr>
          <p:cNvPr id="3" name="Content Placeholder 2">
            <a:extLst>
              <a:ext uri="{FF2B5EF4-FFF2-40B4-BE49-F238E27FC236}">
                <a16:creationId xmlns:a16="http://schemas.microsoft.com/office/drawing/2014/main" id="{8FC4617E-651F-947E-1CDD-B70EEEEA4C6F}"/>
              </a:ext>
            </a:extLst>
          </p:cNvPr>
          <p:cNvSpPr>
            <a:spLocks noGrp="1"/>
          </p:cNvSpPr>
          <p:nvPr>
            <p:ph idx="1"/>
          </p:nvPr>
        </p:nvSpPr>
        <p:spPr/>
        <p:txBody>
          <a:bodyPr/>
          <a:lstStyle/>
          <a:p>
            <a:endParaRPr lang="en-GB" dirty="0"/>
          </a:p>
          <a:p>
            <a:endParaRPr lang="en-GB" dirty="0"/>
          </a:p>
          <a:p>
            <a:endParaRPr lang="en-GB" dirty="0"/>
          </a:p>
          <a:p>
            <a:pPr marL="0" indent="0">
              <a:buNone/>
            </a:pPr>
            <a:endParaRPr lang="en-GB" b="1" dirty="0"/>
          </a:p>
          <a:p>
            <a:endParaRPr lang="en-GB" dirty="0"/>
          </a:p>
        </p:txBody>
      </p:sp>
      <p:sp>
        <p:nvSpPr>
          <p:cNvPr id="6" name="Content Placeholder 2">
            <a:extLst>
              <a:ext uri="{FF2B5EF4-FFF2-40B4-BE49-F238E27FC236}">
                <a16:creationId xmlns:a16="http://schemas.microsoft.com/office/drawing/2014/main" id="{75AD48DC-D759-21DE-F805-4E51970F85DB}"/>
              </a:ext>
            </a:extLst>
          </p:cNvPr>
          <p:cNvSpPr txBox="1">
            <a:spLocks/>
          </p:cNvSpPr>
          <p:nvPr/>
        </p:nvSpPr>
        <p:spPr>
          <a:xfrm>
            <a:off x="2874817" y="6232915"/>
            <a:ext cx="6442363" cy="418667"/>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dirty="0"/>
              <a:t>Overview of MAHNOB and DEAP databases</a:t>
            </a:r>
          </a:p>
        </p:txBody>
      </p:sp>
      <p:graphicFrame>
        <p:nvGraphicFramePr>
          <p:cNvPr id="9" name="Table 9">
            <a:extLst>
              <a:ext uri="{FF2B5EF4-FFF2-40B4-BE49-F238E27FC236}">
                <a16:creationId xmlns:a16="http://schemas.microsoft.com/office/drawing/2014/main" id="{43F62006-BB4C-727C-7878-0009B375761A}"/>
              </a:ext>
            </a:extLst>
          </p:cNvPr>
          <p:cNvGraphicFramePr>
            <a:graphicFrameLocks noGrp="1"/>
          </p:cNvGraphicFramePr>
          <p:nvPr>
            <p:extLst>
              <p:ext uri="{D42A27DB-BD31-4B8C-83A1-F6EECF244321}">
                <p14:modId xmlns:p14="http://schemas.microsoft.com/office/powerpoint/2010/main" val="2373200171"/>
              </p:ext>
            </p:extLst>
          </p:nvPr>
        </p:nvGraphicFramePr>
        <p:xfrm>
          <a:off x="2318904" y="1690688"/>
          <a:ext cx="7554191" cy="4407290"/>
        </p:xfrm>
        <a:graphic>
          <a:graphicData uri="http://schemas.openxmlformats.org/drawingml/2006/table">
            <a:tbl>
              <a:tblPr firstRow="1" bandRow="1">
                <a:tableStyleId>{8799B23B-EC83-4686-B30A-512413B5E67A}</a:tableStyleId>
              </a:tblPr>
              <a:tblGrid>
                <a:gridCol w="1478973">
                  <a:extLst>
                    <a:ext uri="{9D8B030D-6E8A-4147-A177-3AD203B41FA5}">
                      <a16:colId xmlns:a16="http://schemas.microsoft.com/office/drawing/2014/main" val="811103563"/>
                    </a:ext>
                  </a:extLst>
                </a:gridCol>
                <a:gridCol w="3023754">
                  <a:extLst>
                    <a:ext uri="{9D8B030D-6E8A-4147-A177-3AD203B41FA5}">
                      <a16:colId xmlns:a16="http://schemas.microsoft.com/office/drawing/2014/main" val="3201781864"/>
                    </a:ext>
                  </a:extLst>
                </a:gridCol>
                <a:gridCol w="3051464">
                  <a:extLst>
                    <a:ext uri="{9D8B030D-6E8A-4147-A177-3AD203B41FA5}">
                      <a16:colId xmlns:a16="http://schemas.microsoft.com/office/drawing/2014/main" val="837975980"/>
                    </a:ext>
                  </a:extLst>
                </a:gridCol>
              </a:tblGrid>
              <a:tr h="354250">
                <a:tc>
                  <a:txBody>
                    <a:bodyPr/>
                    <a:lstStyle/>
                    <a:p>
                      <a:pPr algn="l" fontAlgn="ctr"/>
                      <a:r>
                        <a:rPr lang="en-GB" sz="1100" b="1" u="none" strike="noStrike" dirty="0">
                          <a:solidFill>
                            <a:srgbClr val="000000"/>
                          </a:solidFill>
                          <a:effectLst/>
                        </a:rPr>
                        <a:t> Dataset</a:t>
                      </a:r>
                      <a:endParaRPr lang="en-GB"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1" u="none" strike="noStrike" dirty="0">
                          <a:solidFill>
                            <a:srgbClr val="000000"/>
                          </a:solidFill>
                          <a:effectLst/>
                        </a:rPr>
                        <a:t>MAHNOB</a:t>
                      </a:r>
                    </a:p>
                    <a:p>
                      <a:pPr algn="ctr" fontAlgn="ctr"/>
                      <a:r>
                        <a:rPr lang="en-GB" sz="1100" b="1" u="none" strike="noStrike" dirty="0">
                          <a:solidFill>
                            <a:srgbClr val="000000"/>
                          </a:solidFill>
                          <a:effectLst/>
                        </a:rPr>
                        <a:t>(Soleymani et al, 2012)</a:t>
                      </a:r>
                      <a:endParaRPr lang="en-GB"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1" u="none" strike="noStrike" dirty="0">
                          <a:solidFill>
                            <a:srgbClr val="000000"/>
                          </a:solidFill>
                          <a:effectLst/>
                        </a:rPr>
                        <a:t>DEAP</a:t>
                      </a:r>
                    </a:p>
                    <a:p>
                      <a:pPr algn="ctr" fontAlgn="ctr"/>
                      <a:r>
                        <a:rPr lang="en-GB" sz="1100" b="1" u="none" strike="noStrike" dirty="0">
                          <a:solidFill>
                            <a:srgbClr val="000000"/>
                          </a:solidFill>
                          <a:effectLst/>
                        </a:rPr>
                        <a:t>(Koelstra et al, 2012)</a:t>
                      </a:r>
                      <a:endParaRPr lang="en-GB" sz="11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183823814"/>
                  </a:ext>
                </a:extLst>
              </a:tr>
              <a:tr h="354250">
                <a:tc>
                  <a:txBody>
                    <a:bodyPr/>
                    <a:lstStyle/>
                    <a:p>
                      <a:pPr algn="l" fontAlgn="ctr"/>
                      <a:r>
                        <a:rPr lang="en-GB" sz="1100" b="0" u="none" strike="noStrike" dirty="0">
                          <a:solidFill>
                            <a:srgbClr val="000000"/>
                          </a:solidFill>
                          <a:effectLst/>
                        </a:rPr>
                        <a:t> # Subjects</a:t>
                      </a:r>
                      <a:endParaRPr lang="en-GB"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0" u="none" strike="noStrike" dirty="0">
                          <a:solidFill>
                            <a:srgbClr val="000000"/>
                          </a:solidFill>
                          <a:effectLst/>
                        </a:rPr>
                        <a:t>27</a:t>
                      </a:r>
                      <a:endParaRPr lang="en-GB"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0" u="none" strike="noStrike">
                          <a:solidFill>
                            <a:srgbClr val="000000"/>
                          </a:solidFill>
                          <a:effectLst/>
                        </a:rPr>
                        <a:t>32</a:t>
                      </a:r>
                      <a:endParaRPr lang="en-GB"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497223950"/>
                  </a:ext>
                </a:extLst>
              </a:tr>
              <a:tr h="354250">
                <a:tc>
                  <a:txBody>
                    <a:bodyPr/>
                    <a:lstStyle/>
                    <a:p>
                      <a:pPr algn="l" fontAlgn="ctr"/>
                      <a:r>
                        <a:rPr lang="en-GB" sz="1100" b="0" u="none" strike="noStrike" dirty="0">
                          <a:solidFill>
                            <a:srgbClr val="000000"/>
                          </a:solidFill>
                          <a:effectLst/>
                        </a:rPr>
                        <a:t> # Sessions per subject</a:t>
                      </a:r>
                      <a:endParaRPr lang="en-GB"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0" u="none" strike="noStrike" dirty="0">
                          <a:solidFill>
                            <a:srgbClr val="000000"/>
                          </a:solidFill>
                          <a:effectLst/>
                        </a:rPr>
                        <a:t>20</a:t>
                      </a:r>
                      <a:endParaRPr lang="en-GB"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0" u="none" strike="noStrike">
                          <a:solidFill>
                            <a:srgbClr val="000000"/>
                          </a:solidFill>
                          <a:effectLst/>
                        </a:rPr>
                        <a:t>40</a:t>
                      </a:r>
                      <a:endParaRPr lang="en-GB"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183732061"/>
                  </a:ext>
                </a:extLst>
              </a:tr>
              <a:tr h="354250">
                <a:tc>
                  <a:txBody>
                    <a:bodyPr/>
                    <a:lstStyle/>
                    <a:p>
                      <a:pPr algn="l" fontAlgn="ctr"/>
                      <a:r>
                        <a:rPr lang="en-GB" sz="1100" b="0" u="none" strike="noStrike" dirty="0">
                          <a:solidFill>
                            <a:srgbClr val="000000"/>
                          </a:solidFill>
                          <a:effectLst/>
                        </a:rPr>
                        <a:t> Session length</a:t>
                      </a:r>
                      <a:endParaRPr lang="en-GB"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0" u="none" strike="noStrike" dirty="0">
                          <a:solidFill>
                            <a:srgbClr val="000000"/>
                          </a:solidFill>
                          <a:effectLst/>
                        </a:rPr>
                        <a:t>Varied (34.9 - 117 sec)</a:t>
                      </a:r>
                      <a:endParaRPr lang="en-GB"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0" u="none" strike="noStrike">
                          <a:solidFill>
                            <a:srgbClr val="000000"/>
                          </a:solidFill>
                          <a:effectLst/>
                        </a:rPr>
                        <a:t>Fixed (60 sec)</a:t>
                      </a:r>
                      <a:endParaRPr lang="en-GB"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929484885"/>
                  </a:ext>
                </a:extLst>
              </a:tr>
              <a:tr h="354250">
                <a:tc>
                  <a:txBody>
                    <a:bodyPr/>
                    <a:lstStyle/>
                    <a:p>
                      <a:pPr algn="l" fontAlgn="ctr"/>
                      <a:r>
                        <a:rPr lang="en-GB" sz="1100" b="0" u="none" strike="noStrike" dirty="0">
                          <a:solidFill>
                            <a:srgbClr val="000000"/>
                          </a:solidFill>
                          <a:effectLst/>
                        </a:rPr>
                        <a:t> Induced or Natural  Emotion</a:t>
                      </a:r>
                      <a:endParaRPr lang="en-GB"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0" u="none" strike="noStrike" dirty="0">
                          <a:solidFill>
                            <a:srgbClr val="000000"/>
                          </a:solidFill>
                          <a:effectLst/>
                        </a:rPr>
                        <a:t>Induced</a:t>
                      </a:r>
                      <a:endParaRPr lang="en-GB"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0" u="none" strike="noStrike">
                          <a:solidFill>
                            <a:srgbClr val="000000"/>
                          </a:solidFill>
                          <a:effectLst/>
                        </a:rPr>
                        <a:t>Induced</a:t>
                      </a:r>
                      <a:endParaRPr lang="en-GB"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952479012"/>
                  </a:ext>
                </a:extLst>
              </a:tr>
              <a:tr h="354250">
                <a:tc>
                  <a:txBody>
                    <a:bodyPr/>
                    <a:lstStyle/>
                    <a:p>
                      <a:pPr algn="l" fontAlgn="ctr"/>
                      <a:r>
                        <a:rPr lang="en-GB" sz="1100" b="0" u="none" strike="noStrike" dirty="0">
                          <a:solidFill>
                            <a:srgbClr val="000000"/>
                          </a:solidFill>
                          <a:effectLst/>
                        </a:rPr>
                        <a:t> Posed or Spontaneous Emotion</a:t>
                      </a:r>
                      <a:endParaRPr lang="en-GB"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0" u="none" strike="noStrike" dirty="0">
                          <a:solidFill>
                            <a:srgbClr val="000000"/>
                          </a:solidFill>
                          <a:effectLst/>
                        </a:rPr>
                        <a:t>Spontaneous</a:t>
                      </a:r>
                      <a:endParaRPr lang="en-GB"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0" u="none" strike="noStrike">
                          <a:solidFill>
                            <a:srgbClr val="000000"/>
                          </a:solidFill>
                          <a:effectLst/>
                        </a:rPr>
                        <a:t>Spontaneous</a:t>
                      </a:r>
                      <a:endParaRPr lang="en-GB"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601648704"/>
                  </a:ext>
                </a:extLst>
              </a:tr>
              <a:tr h="454585">
                <a:tc>
                  <a:txBody>
                    <a:bodyPr/>
                    <a:lstStyle/>
                    <a:p>
                      <a:pPr algn="l" fontAlgn="ctr"/>
                      <a:r>
                        <a:rPr lang="en-GB" sz="1100" b="0" u="none" strike="noStrike" dirty="0">
                          <a:solidFill>
                            <a:srgbClr val="000000"/>
                          </a:solidFill>
                          <a:effectLst/>
                        </a:rPr>
                        <a:t> Modalities </a:t>
                      </a:r>
                      <a:endParaRPr lang="en-GB"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0" u="none" strike="noStrike">
                          <a:solidFill>
                            <a:srgbClr val="000000"/>
                          </a:solidFill>
                          <a:effectLst/>
                        </a:rPr>
                        <a:t>Audio (2 channels),  Visual (6 views), EEG (32 channels), ECG (3 channels), GSR, Respiration Amplitude, Skin Temperature, Eye-Gaze data</a:t>
                      </a:r>
                      <a:endParaRPr lang="en-GB"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0" u="none" strike="noStrike" dirty="0">
                          <a:solidFill>
                            <a:srgbClr val="000000"/>
                          </a:solidFill>
                          <a:effectLst/>
                        </a:rPr>
                        <a:t>EEG(32 channels), PPG, GSR, EOG (4 channels), EMG (4 channels), Visual (for 22 subjects), Respiration Amplitude, Skin Temperature</a:t>
                      </a:r>
                      <a:endParaRPr lang="en-GB"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653723968"/>
                  </a:ext>
                </a:extLst>
              </a:tr>
              <a:tr h="354250">
                <a:tc>
                  <a:txBody>
                    <a:bodyPr/>
                    <a:lstStyle/>
                    <a:p>
                      <a:pPr algn="l" fontAlgn="ctr"/>
                      <a:r>
                        <a:rPr lang="en-GB" sz="1100" b="0" u="none" strike="noStrike" dirty="0">
                          <a:solidFill>
                            <a:srgbClr val="000000"/>
                          </a:solidFill>
                          <a:effectLst/>
                        </a:rPr>
                        <a:t> Sampling rate for bio-signals</a:t>
                      </a:r>
                      <a:endParaRPr lang="en-GB"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0" u="none" strike="noStrike">
                          <a:solidFill>
                            <a:srgbClr val="000000"/>
                          </a:solidFill>
                          <a:effectLst/>
                        </a:rPr>
                        <a:t>256 Hz</a:t>
                      </a:r>
                      <a:endParaRPr lang="en-GB"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0" u="none" strike="noStrike">
                          <a:solidFill>
                            <a:srgbClr val="000000"/>
                          </a:solidFill>
                          <a:effectLst/>
                        </a:rPr>
                        <a:t>256 Hz</a:t>
                      </a:r>
                      <a:endParaRPr lang="en-GB"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132388643"/>
                  </a:ext>
                </a:extLst>
              </a:tr>
              <a:tr h="354250">
                <a:tc>
                  <a:txBody>
                    <a:bodyPr/>
                    <a:lstStyle/>
                    <a:p>
                      <a:pPr algn="l" fontAlgn="ctr"/>
                      <a:r>
                        <a:rPr lang="en-GB" sz="1100" b="0" u="none" strike="noStrike" dirty="0">
                          <a:solidFill>
                            <a:srgbClr val="000000"/>
                          </a:solidFill>
                          <a:effectLst/>
                        </a:rPr>
                        <a:t> Quantities assessed</a:t>
                      </a:r>
                      <a:endParaRPr lang="en-GB"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0" u="none" strike="noStrike">
                          <a:solidFill>
                            <a:srgbClr val="000000"/>
                          </a:solidFill>
                          <a:effectLst/>
                        </a:rPr>
                        <a:t>Arousal, Valence, Emotion, Dominance, Predictability</a:t>
                      </a:r>
                      <a:endParaRPr lang="en-GB"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0" u="none" strike="noStrike">
                          <a:solidFill>
                            <a:srgbClr val="000000"/>
                          </a:solidFill>
                          <a:effectLst/>
                        </a:rPr>
                        <a:t>Arousal, Valence, Dominance, Liking, Familarity</a:t>
                      </a:r>
                      <a:endParaRPr lang="en-GB"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4150297240"/>
                  </a:ext>
                </a:extLst>
              </a:tr>
              <a:tr h="354250">
                <a:tc>
                  <a:txBody>
                    <a:bodyPr/>
                    <a:lstStyle/>
                    <a:p>
                      <a:pPr algn="l" fontAlgn="ctr"/>
                      <a:r>
                        <a:rPr lang="en-GB" sz="1100" b="0" u="none" strike="noStrike" dirty="0">
                          <a:solidFill>
                            <a:srgbClr val="000000"/>
                          </a:solidFill>
                          <a:effectLst/>
                        </a:rPr>
                        <a:t> Rating scales</a:t>
                      </a:r>
                      <a:endParaRPr lang="en-GB"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0" u="none" strike="noStrike">
                          <a:solidFill>
                            <a:srgbClr val="000000"/>
                          </a:solidFill>
                          <a:effectLst/>
                        </a:rPr>
                        <a:t>Discrete scale: 1 - 9</a:t>
                      </a:r>
                      <a:endParaRPr lang="en-GB"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ctr"/>
                      <a:r>
                        <a:rPr lang="it-IT" sz="1100" b="0" u="none" strike="noStrike">
                          <a:solidFill>
                            <a:srgbClr val="000000"/>
                          </a:solidFill>
                          <a:effectLst/>
                        </a:rPr>
                        <a:t>Continuous scale: 1 - 9, Discrete scale: 1 - 5 (Familarity)</a:t>
                      </a:r>
                      <a:endParaRPr lang="it-IT"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058257045"/>
                  </a:ext>
                </a:extLst>
              </a:tr>
              <a:tr h="354250">
                <a:tc>
                  <a:txBody>
                    <a:bodyPr/>
                    <a:lstStyle/>
                    <a:p>
                      <a:pPr algn="l" fontAlgn="ctr"/>
                      <a:r>
                        <a:rPr lang="en-GB" sz="1100" b="0" u="none" strike="noStrike" dirty="0">
                          <a:solidFill>
                            <a:srgbClr val="000000"/>
                          </a:solidFill>
                          <a:effectLst/>
                        </a:rPr>
                        <a:t> Assessment</a:t>
                      </a:r>
                      <a:endParaRPr lang="en-GB"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0" u="none" strike="noStrike">
                          <a:solidFill>
                            <a:srgbClr val="000000"/>
                          </a:solidFill>
                          <a:effectLst/>
                        </a:rPr>
                        <a:t>Self-Assessment</a:t>
                      </a:r>
                      <a:endParaRPr lang="en-GB"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0" u="none" strike="noStrike" dirty="0">
                          <a:solidFill>
                            <a:srgbClr val="000000"/>
                          </a:solidFill>
                          <a:effectLst/>
                        </a:rPr>
                        <a:t>Self-Assessment</a:t>
                      </a:r>
                      <a:endParaRPr lang="en-GB"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4049838964"/>
                  </a:ext>
                </a:extLst>
              </a:tr>
              <a:tr h="354250">
                <a:tc>
                  <a:txBody>
                    <a:bodyPr/>
                    <a:lstStyle/>
                    <a:p>
                      <a:pPr algn="l" fontAlgn="ctr"/>
                      <a:r>
                        <a:rPr lang="en-GB" sz="1100" b="0" u="none" strike="noStrike" dirty="0">
                          <a:solidFill>
                            <a:srgbClr val="000000"/>
                          </a:solidFill>
                          <a:effectLst/>
                        </a:rPr>
                        <a:t> Baseline data (Fixation cross)</a:t>
                      </a:r>
                      <a:endParaRPr lang="en-GB"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0" u="none" strike="noStrike" dirty="0">
                          <a:solidFill>
                            <a:srgbClr val="000000"/>
                          </a:solidFill>
                          <a:effectLst/>
                        </a:rPr>
                        <a:t>30 sec</a:t>
                      </a:r>
                      <a:endParaRPr lang="en-GB"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GB" sz="1100" b="0" u="none" strike="noStrike" dirty="0">
                          <a:solidFill>
                            <a:srgbClr val="000000"/>
                          </a:solidFill>
                          <a:effectLst/>
                        </a:rPr>
                        <a:t>5 sec</a:t>
                      </a:r>
                      <a:endParaRPr lang="en-GB"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693795133"/>
                  </a:ext>
                </a:extLst>
              </a:tr>
            </a:tbl>
          </a:graphicData>
        </a:graphic>
      </p:graphicFrame>
    </p:spTree>
    <p:extLst>
      <p:ext uri="{BB962C8B-B14F-4D97-AF65-F5344CB8AC3E}">
        <p14:creationId xmlns:p14="http://schemas.microsoft.com/office/powerpoint/2010/main" val="1746058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C9C7E-F178-097A-3D04-2FB33C2A7D20}"/>
              </a:ext>
            </a:extLst>
          </p:cNvPr>
          <p:cNvSpPr>
            <a:spLocks noGrp="1"/>
          </p:cNvSpPr>
          <p:nvPr>
            <p:ph type="title"/>
          </p:nvPr>
        </p:nvSpPr>
        <p:spPr/>
        <p:txBody>
          <a:bodyPr/>
          <a:lstStyle/>
          <a:p>
            <a:r>
              <a:rPr lang="en-GB" b="1" dirty="0"/>
              <a:t>State-of-the-art</a:t>
            </a:r>
          </a:p>
        </p:txBody>
      </p:sp>
      <p:sp>
        <p:nvSpPr>
          <p:cNvPr id="6" name="Content Placeholder 2">
            <a:extLst>
              <a:ext uri="{FF2B5EF4-FFF2-40B4-BE49-F238E27FC236}">
                <a16:creationId xmlns:a16="http://schemas.microsoft.com/office/drawing/2014/main" id="{75AD48DC-D759-21DE-F805-4E51970F85DB}"/>
              </a:ext>
            </a:extLst>
          </p:cNvPr>
          <p:cNvSpPr txBox="1">
            <a:spLocks/>
          </p:cNvSpPr>
          <p:nvPr/>
        </p:nvSpPr>
        <p:spPr>
          <a:xfrm>
            <a:off x="785380" y="6073307"/>
            <a:ext cx="10621240" cy="42279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200" dirty="0"/>
              <a:t>Distribution of Valence and Arousal in MAHNOB and DEAP databases (Siddharth et al, 2019)</a:t>
            </a:r>
          </a:p>
        </p:txBody>
      </p:sp>
      <p:pic>
        <p:nvPicPr>
          <p:cNvPr id="11" name="Content Placeholder 10">
            <a:extLst>
              <a:ext uri="{FF2B5EF4-FFF2-40B4-BE49-F238E27FC236}">
                <a16:creationId xmlns:a16="http://schemas.microsoft.com/office/drawing/2014/main" id="{4ACAA994-4125-8396-549C-D9D1D4620AC7}"/>
              </a:ext>
            </a:extLst>
          </p:cNvPr>
          <p:cNvPicPr>
            <a:picLocks noGrp="1" noChangeAspect="1"/>
          </p:cNvPicPr>
          <p:nvPr>
            <p:ph idx="1"/>
          </p:nvPr>
        </p:nvPicPr>
        <p:blipFill>
          <a:blip r:embed="rId2"/>
          <a:stretch>
            <a:fillRect/>
          </a:stretch>
        </p:blipFill>
        <p:spPr>
          <a:xfrm>
            <a:off x="838200" y="1690688"/>
            <a:ext cx="5304549" cy="4110669"/>
          </a:xfrm>
        </p:spPr>
      </p:pic>
      <p:pic>
        <p:nvPicPr>
          <p:cNvPr id="13" name="Picture 12">
            <a:extLst>
              <a:ext uri="{FF2B5EF4-FFF2-40B4-BE49-F238E27FC236}">
                <a16:creationId xmlns:a16="http://schemas.microsoft.com/office/drawing/2014/main" id="{81A19D44-504D-D619-090D-16530525A59A}"/>
              </a:ext>
            </a:extLst>
          </p:cNvPr>
          <p:cNvPicPr>
            <a:picLocks noChangeAspect="1"/>
          </p:cNvPicPr>
          <p:nvPr/>
        </p:nvPicPr>
        <p:blipFill>
          <a:blip r:embed="rId3"/>
          <a:stretch>
            <a:fillRect/>
          </a:stretch>
        </p:blipFill>
        <p:spPr>
          <a:xfrm>
            <a:off x="5856061" y="1690689"/>
            <a:ext cx="4941824" cy="4110669"/>
          </a:xfrm>
          <a:prstGeom prst="rect">
            <a:avLst/>
          </a:prstGeom>
        </p:spPr>
      </p:pic>
    </p:spTree>
    <p:extLst>
      <p:ext uri="{BB962C8B-B14F-4D97-AF65-F5344CB8AC3E}">
        <p14:creationId xmlns:p14="http://schemas.microsoft.com/office/powerpoint/2010/main" val="31473727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4765</TotalTime>
  <Words>2547</Words>
  <Application>Microsoft Office PowerPoint</Application>
  <PresentationFormat>Widescreen</PresentationFormat>
  <Paragraphs>363</Paragraphs>
  <Slides>30</Slides>
  <Notes>2</Notes>
  <HiddenSlides>6</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Arial</vt:lpstr>
      <vt:lpstr>Calibri</vt:lpstr>
      <vt:lpstr>Calibri Light</vt:lpstr>
      <vt:lpstr>CMR10</vt:lpstr>
      <vt:lpstr>CMR9</vt:lpstr>
      <vt:lpstr>Segoe UI</vt:lpstr>
      <vt:lpstr>Wingdings</vt:lpstr>
      <vt:lpstr>Office Theme</vt:lpstr>
      <vt:lpstr>Feature Extraction for Emotion Recognition using Facial Videos and Physiological Signals</vt:lpstr>
      <vt:lpstr>Contents:</vt:lpstr>
      <vt:lpstr>Introduction</vt:lpstr>
      <vt:lpstr>Introduction</vt:lpstr>
      <vt:lpstr>OBJECTIVE</vt:lpstr>
      <vt:lpstr>State-of-the-art</vt:lpstr>
      <vt:lpstr>State-of-the-art</vt:lpstr>
      <vt:lpstr>State-of-the-art</vt:lpstr>
      <vt:lpstr>State-of-the-art</vt:lpstr>
      <vt:lpstr>State-of-the-art: MAHNOB</vt:lpstr>
      <vt:lpstr>State-of-the-art: DEAP</vt:lpstr>
      <vt:lpstr>State-of-the-art</vt:lpstr>
      <vt:lpstr>Feature Extraction Methodology</vt:lpstr>
      <vt:lpstr>Feature Extraction Methodology</vt:lpstr>
      <vt:lpstr>Feature Extraction Methodology</vt:lpstr>
      <vt:lpstr>Feature Extraction Methodology</vt:lpstr>
      <vt:lpstr>Feature Extraction Methodology</vt:lpstr>
      <vt:lpstr>Feature Extraction Methodology</vt:lpstr>
      <vt:lpstr>Feature Extraction Methodology</vt:lpstr>
      <vt:lpstr>Feature Extraction Methodology</vt:lpstr>
      <vt:lpstr>Feature Extraction Methodology</vt:lpstr>
      <vt:lpstr>Feature Extraction Methodology</vt:lpstr>
      <vt:lpstr>Feature Extraction Methodology</vt:lpstr>
      <vt:lpstr>Feature Extraction Methodology</vt:lpstr>
      <vt:lpstr>Feature Extraction Methodology</vt:lpstr>
      <vt:lpstr>Feature Extraction Methodology</vt:lpstr>
      <vt:lpstr>Feature Extraction Methodology</vt:lpstr>
      <vt:lpstr>Conclusion</vt:lpstr>
      <vt:lpstr>Conclusion &amp; Future Work</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Feature Extraction for Emotion Recognition using Facial Videos and Physiological Signals</dc:title>
  <dc:creator>Bhargav Ramudu Manam</dc:creator>
  <cp:lastModifiedBy>Bhargav Ramudu Manam</cp:lastModifiedBy>
  <cp:revision>26</cp:revision>
  <dcterms:created xsi:type="dcterms:W3CDTF">2023-02-20T17:52:27Z</dcterms:created>
  <dcterms:modified xsi:type="dcterms:W3CDTF">2023-02-24T08:03:20Z</dcterms:modified>
</cp:coreProperties>
</file>

<file path=docProps/thumbnail.jpeg>
</file>